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19"/>
  </p:notesMasterIdLst>
  <p:sldIdLst>
    <p:sldId id="256" r:id="rId4"/>
    <p:sldId id="262" r:id="rId5"/>
    <p:sldId id="257" r:id="rId6"/>
    <p:sldId id="258" r:id="rId7"/>
    <p:sldId id="259" r:id="rId8"/>
    <p:sldId id="270" r:id="rId9"/>
    <p:sldId id="264" r:id="rId10"/>
    <p:sldId id="265" r:id="rId11"/>
    <p:sldId id="266" r:id="rId12"/>
    <p:sldId id="260" r:id="rId13"/>
    <p:sldId id="261" r:id="rId14"/>
    <p:sldId id="271" r:id="rId15"/>
    <p:sldId id="267" r:id="rId16"/>
    <p:sldId id="268" r:id="rId17"/>
    <p:sldId id="269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54" name="TextBox 15"/>
          <p:cNvSpPr txBox="1"/>
          <p:nvPr/>
        </p:nvSpPr>
        <p:spPr>
          <a:xfrm rot="16200000">
            <a:off x="215804" y="374672"/>
            <a:ext cx="54191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</a:lstStyle>
          <a:p>
            <a:r>
              <a:t>voodoo</a:t>
            </a:r>
          </a:p>
        </p:txBody>
      </p:sp>
      <p:sp>
        <p:nvSpPr>
          <p:cNvPr id="55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6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8" name="Title Text"/>
          <p:cNvSpPr txBox="1"/>
          <p:nvPr>
            <p:ph type="title" hasCustomPrompt="1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66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67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9" name="Title Text"/>
          <p:cNvSpPr txBox="1"/>
          <p:nvPr>
            <p:ph type="title" hasCustomPrompt="1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0" name="Picture Placeholder 8"/>
          <p:cNvSpPr/>
          <p:nvPr>
            <p:ph type="pic" sz="quarter" idx="13"/>
          </p:nvPr>
        </p:nvSpPr>
        <p:spPr>
          <a:xfrm>
            <a:off x="7316654" y="1125537"/>
            <a:ext cx="1811383" cy="16892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1" name="Picture Placeholder 8"/>
          <p:cNvSpPr/>
          <p:nvPr>
            <p:ph type="pic" sz="quarter" idx="14"/>
          </p:nvPr>
        </p:nvSpPr>
        <p:spPr>
          <a:xfrm>
            <a:off x="8621214" y="4478368"/>
            <a:ext cx="2551611" cy="23796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2" name="Picture Placeholder 8"/>
          <p:cNvSpPr/>
          <p:nvPr>
            <p:ph type="pic" sz="quarter" idx="15"/>
          </p:nvPr>
        </p:nvSpPr>
        <p:spPr>
          <a:xfrm>
            <a:off x="6096000" y="2179129"/>
            <a:ext cx="1811383" cy="1689295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/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8"/>
          <p:cNvSpPr/>
          <p:nvPr>
            <p:ph type="pic" idx="13"/>
          </p:nvPr>
        </p:nvSpPr>
        <p:spPr>
          <a:xfrm>
            <a:off x="6096001" y="-30481"/>
            <a:ext cx="608584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0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81" name="TextBox 15"/>
          <p:cNvSpPr txBox="1"/>
          <p:nvPr/>
        </p:nvSpPr>
        <p:spPr>
          <a:xfrm rot="16200000">
            <a:off x="11397325" y="374672"/>
            <a:ext cx="54191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</a:lstStyle>
          <a:p>
            <a:r>
              <a:t>voodoo</a:t>
            </a:r>
          </a:p>
        </p:txBody>
      </p:sp>
      <p:sp>
        <p:nvSpPr>
          <p:cNvPr id="82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3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1573383" y="6443220"/>
            <a:ext cx="220128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5" name="Title Text"/>
          <p:cNvSpPr txBox="1"/>
          <p:nvPr>
            <p:ph type="title" hasCustomPrompt="1"/>
          </p:nvPr>
        </p:nvSpPr>
        <p:spPr>
          <a:xfrm>
            <a:off x="1024970" y="1175302"/>
            <a:ext cx="10146613" cy="164741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12000" spc="-151"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2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7" name="Picture Placeholder 8"/>
          <p:cNvSpPr/>
          <p:nvPr>
            <p:ph type="pic" sz="quarter" idx="13"/>
          </p:nvPr>
        </p:nvSpPr>
        <p:spPr>
          <a:xfrm>
            <a:off x="7634513" y="2308497"/>
            <a:ext cx="2245361" cy="22453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8" name="Title Text"/>
          <p:cNvSpPr txBox="1"/>
          <p:nvPr>
            <p:ph type="title" hasCustomPrompt="1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" name="Picture Placeholder 8"/>
          <p:cNvSpPr/>
          <p:nvPr>
            <p:ph type="pic" sz="quarter" idx="14"/>
          </p:nvPr>
        </p:nvSpPr>
        <p:spPr>
          <a:xfrm>
            <a:off x="9946640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0" name="Picture Placeholder 8"/>
          <p:cNvSpPr/>
          <p:nvPr>
            <p:ph type="pic" sz="quarter" idx="15"/>
          </p:nvPr>
        </p:nvSpPr>
        <p:spPr>
          <a:xfrm>
            <a:off x="9946640" y="2308497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1" name="Picture Placeholder 8"/>
          <p:cNvSpPr/>
          <p:nvPr>
            <p:ph type="pic" sz="quarter" idx="16"/>
          </p:nvPr>
        </p:nvSpPr>
        <p:spPr>
          <a:xfrm>
            <a:off x="9946640" y="4616994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2" name="Picture Placeholder 8"/>
          <p:cNvSpPr/>
          <p:nvPr>
            <p:ph type="pic" sz="quarter" idx="17"/>
          </p:nvPr>
        </p:nvSpPr>
        <p:spPr>
          <a:xfrm>
            <a:off x="7634513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Picture Placeholder 8"/>
          <p:cNvSpPr/>
          <p:nvPr>
            <p:ph type="pic" sz="quarter" idx="18"/>
          </p:nvPr>
        </p:nvSpPr>
        <p:spPr>
          <a:xfrm>
            <a:off x="7634513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4" name="Picture Placeholder 8"/>
          <p:cNvSpPr/>
          <p:nvPr>
            <p:ph type="pic" sz="quarter" idx="19"/>
          </p:nvPr>
        </p:nvSpPr>
        <p:spPr>
          <a:xfrm>
            <a:off x="531222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5" name="Picture Placeholder 8"/>
          <p:cNvSpPr/>
          <p:nvPr>
            <p:ph type="pic" sz="quarter" idx="20"/>
          </p:nvPr>
        </p:nvSpPr>
        <p:spPr>
          <a:xfrm>
            <a:off x="297905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43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4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6" name="Picture Placeholder 7"/>
          <p:cNvSpPr/>
          <p:nvPr>
            <p:ph type="pic" sz="quarter" idx="13"/>
          </p:nvPr>
        </p:nvSpPr>
        <p:spPr>
          <a:xfrm>
            <a:off x="4184903" y="1517904"/>
            <a:ext cx="3822193" cy="38221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54" name="TextBox 15"/>
          <p:cNvSpPr txBox="1"/>
          <p:nvPr/>
        </p:nvSpPr>
        <p:spPr>
          <a:xfrm rot="16200000">
            <a:off x="215804" y="374672"/>
            <a:ext cx="54191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</a:lstStyle>
          <a:p>
            <a:r>
              <a:t>voodoo</a:t>
            </a:r>
          </a:p>
        </p:txBody>
      </p:sp>
      <p:sp>
        <p:nvSpPr>
          <p:cNvPr id="55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6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8" name="Title Text"/>
          <p:cNvSpPr txBox="1"/>
          <p:nvPr>
            <p:ph type="title" hasCustomPrompt="1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66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67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9" name="Title Text"/>
          <p:cNvSpPr txBox="1"/>
          <p:nvPr>
            <p:ph type="title" hasCustomPrompt="1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0" name="Picture Placeholder 8"/>
          <p:cNvSpPr/>
          <p:nvPr>
            <p:ph type="pic" sz="quarter" idx="13"/>
          </p:nvPr>
        </p:nvSpPr>
        <p:spPr>
          <a:xfrm>
            <a:off x="7316654" y="1125537"/>
            <a:ext cx="1811383" cy="16892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1" name="Picture Placeholder 8"/>
          <p:cNvSpPr/>
          <p:nvPr>
            <p:ph type="pic" sz="quarter" idx="14"/>
          </p:nvPr>
        </p:nvSpPr>
        <p:spPr>
          <a:xfrm>
            <a:off x="8621214" y="4478368"/>
            <a:ext cx="2551611" cy="23796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2" name="Picture Placeholder 8"/>
          <p:cNvSpPr/>
          <p:nvPr>
            <p:ph type="pic" sz="quarter" idx="15"/>
          </p:nvPr>
        </p:nvSpPr>
        <p:spPr>
          <a:xfrm>
            <a:off x="6096000" y="2179129"/>
            <a:ext cx="1811383" cy="1689295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/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8"/>
          <p:cNvSpPr/>
          <p:nvPr>
            <p:ph type="pic" idx="13"/>
          </p:nvPr>
        </p:nvSpPr>
        <p:spPr>
          <a:xfrm>
            <a:off x="6096001" y="-30481"/>
            <a:ext cx="608584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0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81" name="TextBox 15"/>
          <p:cNvSpPr txBox="1"/>
          <p:nvPr/>
        </p:nvSpPr>
        <p:spPr>
          <a:xfrm rot="16200000">
            <a:off x="11397325" y="374672"/>
            <a:ext cx="54191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</a:lstStyle>
          <a:p>
            <a:r>
              <a:t>voodoo</a:t>
            </a:r>
          </a:p>
        </p:txBody>
      </p:sp>
      <p:sp>
        <p:nvSpPr>
          <p:cNvPr id="82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3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1573383" y="6443220"/>
            <a:ext cx="220128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5" name="Title Text"/>
          <p:cNvSpPr txBox="1"/>
          <p:nvPr>
            <p:ph type="title" hasCustomPrompt="1"/>
          </p:nvPr>
        </p:nvSpPr>
        <p:spPr>
          <a:xfrm>
            <a:off x="1024970" y="1175302"/>
            <a:ext cx="10146613" cy="164741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12000" spc="-151"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2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7" name="Picture Placeholder 8"/>
          <p:cNvSpPr/>
          <p:nvPr>
            <p:ph type="pic" sz="quarter" idx="13"/>
          </p:nvPr>
        </p:nvSpPr>
        <p:spPr>
          <a:xfrm>
            <a:off x="7634513" y="2308497"/>
            <a:ext cx="2245361" cy="22453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8" name="Title Text"/>
          <p:cNvSpPr txBox="1"/>
          <p:nvPr>
            <p:ph type="title" hasCustomPrompt="1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" name="Picture Placeholder 8"/>
          <p:cNvSpPr/>
          <p:nvPr>
            <p:ph type="pic" sz="quarter" idx="14"/>
          </p:nvPr>
        </p:nvSpPr>
        <p:spPr>
          <a:xfrm>
            <a:off x="9946640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0" name="Picture Placeholder 8"/>
          <p:cNvSpPr/>
          <p:nvPr>
            <p:ph type="pic" sz="quarter" idx="15"/>
          </p:nvPr>
        </p:nvSpPr>
        <p:spPr>
          <a:xfrm>
            <a:off x="9946640" y="2308497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1" name="Picture Placeholder 8"/>
          <p:cNvSpPr/>
          <p:nvPr>
            <p:ph type="pic" sz="quarter" idx="16"/>
          </p:nvPr>
        </p:nvSpPr>
        <p:spPr>
          <a:xfrm>
            <a:off x="9946640" y="4616994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2" name="Picture Placeholder 8"/>
          <p:cNvSpPr/>
          <p:nvPr>
            <p:ph type="pic" sz="quarter" idx="17"/>
          </p:nvPr>
        </p:nvSpPr>
        <p:spPr>
          <a:xfrm>
            <a:off x="7634513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Picture Placeholder 8"/>
          <p:cNvSpPr/>
          <p:nvPr>
            <p:ph type="pic" sz="quarter" idx="18"/>
          </p:nvPr>
        </p:nvSpPr>
        <p:spPr>
          <a:xfrm>
            <a:off x="7634513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4" name="Picture Placeholder 8"/>
          <p:cNvSpPr/>
          <p:nvPr>
            <p:ph type="pic" sz="quarter" idx="19"/>
          </p:nvPr>
        </p:nvSpPr>
        <p:spPr>
          <a:xfrm>
            <a:off x="531222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5" name="Picture Placeholder 8"/>
          <p:cNvSpPr/>
          <p:nvPr>
            <p:ph type="pic" sz="quarter" idx="20"/>
          </p:nvPr>
        </p:nvSpPr>
        <p:spPr>
          <a:xfrm>
            <a:off x="297905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43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4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6" name="Picture Placeholder 7"/>
          <p:cNvSpPr/>
          <p:nvPr>
            <p:ph type="pic" sz="quarter" idx="13"/>
          </p:nvPr>
        </p:nvSpPr>
        <p:spPr>
          <a:xfrm>
            <a:off x="4184903" y="1517904"/>
            <a:ext cx="3822193" cy="38221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 rot="16200000">
            <a:off x="215804" y="374672"/>
            <a:ext cx="54191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</a:lstStyle>
          <a:p>
            <a:r>
              <a:t>voodoo</a:t>
            </a:r>
          </a:p>
        </p:txBody>
      </p:sp>
      <p:sp>
        <p:nvSpPr>
          <p:cNvPr id="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800" b="1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7" name="Rectangle 1"/>
          <p:cNvSpPr/>
          <p:nvPr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spcBef>
                <a:spcPts val="1000"/>
              </a:spcBef>
              <a:defRPr sz="1400" b="1">
                <a:latin typeface="OpenSans-Bold"/>
                <a:ea typeface="OpenSans-Bold"/>
                <a:cs typeface="OpenSans-Bold"/>
                <a:sym typeface="OpenSans-Bold"/>
              </a:defRPr>
            </a:pP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7pPr>
      <a:lvl8pPr marL="3555365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8pPr>
      <a:lvl9pPr marL="4012565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 rot="16200000">
            <a:off x="215804" y="374672"/>
            <a:ext cx="54191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</a:lstStyle>
          <a:p>
            <a:r>
              <a:t>voodoo</a:t>
            </a:r>
          </a:p>
        </p:txBody>
      </p:sp>
      <p:sp>
        <p:nvSpPr>
          <p:cNvPr id="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800" b="1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7" name="Rectangle 1"/>
          <p:cNvSpPr/>
          <p:nvPr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spcBef>
                <a:spcPts val="1000"/>
              </a:spcBef>
              <a:defRPr sz="1400" b="1">
                <a:latin typeface="OpenSans-Bold"/>
                <a:ea typeface="OpenSans-Bold"/>
                <a:cs typeface="OpenSans-Bold"/>
                <a:sym typeface="OpenSans-Bold"/>
              </a:defRPr>
            </a:pPr>
            <a:endParaRPr sz="1800"/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7pPr>
      <a:lvl8pPr marL="3555365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8pPr>
      <a:lvl9pPr marL="4012565" marR="0" indent="-355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23" descr="Picture Placeholder 23"/>
          <p:cNvPicPr>
            <a:picLocks noChangeAspect="1"/>
          </p:cNvPicPr>
          <p:nvPr>
            <p:ph type="pic" idx="13"/>
          </p:nvPr>
        </p:nvPicPr>
        <p:blipFill>
          <a:blip r:embed="rId1"/>
          <a:srcRect l="19539" t="47850" r="19539"/>
          <a:stretch>
            <a:fillRect/>
          </a:stretch>
        </p:blipFill>
        <p:spPr>
          <a:xfrm>
            <a:off x="6103923" y="-15280"/>
            <a:ext cx="6085842" cy="6846812"/>
          </a:xfrm>
          <a:prstGeom prst="rect">
            <a:avLst/>
          </a:prstGeom>
        </p:spPr>
      </p:pic>
      <p:sp>
        <p:nvSpPr>
          <p:cNvPr id="95" name="Slide Number Placeholder 24"/>
          <p:cNvSpPr txBox="1"/>
          <p:nvPr>
            <p:ph type="sldNum" sz="quarter" idx="2"/>
          </p:nvPr>
        </p:nvSpPr>
        <p:spPr>
          <a:xfrm>
            <a:off x="11602380" y="6443220"/>
            <a:ext cx="162135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96" name="Title 1"/>
          <p:cNvSpPr txBox="1"/>
          <p:nvPr>
            <p:ph type="title"/>
          </p:nvPr>
        </p:nvSpPr>
        <p:spPr>
          <a:xfrm>
            <a:off x="1024890" y="1365250"/>
            <a:ext cx="8063865" cy="11950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48970">
              <a:defRPr sz="5535" spc="-92"/>
            </a:lvl1pPr>
          </a:lstStyle>
          <a:p>
            <a:r>
              <a:t>Problem Statement</a:t>
            </a:r>
            <a:r>
              <a:rPr lang=""/>
              <a:t>(s)</a:t>
            </a:r>
            <a:endParaRPr lang=""/>
          </a:p>
        </p:txBody>
      </p:sp>
      <p:sp>
        <p:nvSpPr>
          <p:cNvPr id="97" name="Freeform 27"/>
          <p:cNvSpPr/>
          <p:nvPr/>
        </p:nvSpPr>
        <p:spPr>
          <a:xfrm>
            <a:off x="5876457" y="5505451"/>
            <a:ext cx="439085" cy="442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60"/>
                  <a:pt x="16740" y="0"/>
                  <a:pt x="10800" y="0"/>
                </a:cubicBezTo>
                <a:cubicBezTo>
                  <a:pt x="4860" y="0"/>
                  <a:pt x="0" y="4860"/>
                  <a:pt x="0" y="10800"/>
                </a:cubicBezTo>
                <a:cubicBezTo>
                  <a:pt x="0" y="16740"/>
                  <a:pt x="4860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lose/>
                <a:moveTo>
                  <a:pt x="1080" y="10800"/>
                </a:moveTo>
                <a:cubicBezTo>
                  <a:pt x="1080" y="5400"/>
                  <a:pt x="5400" y="1080"/>
                  <a:pt x="10800" y="1080"/>
                </a:cubicBezTo>
                <a:cubicBezTo>
                  <a:pt x="16200" y="1080"/>
                  <a:pt x="20520" y="5400"/>
                  <a:pt x="20520" y="10800"/>
                </a:cubicBezTo>
                <a:cubicBezTo>
                  <a:pt x="20520" y="16200"/>
                  <a:pt x="16200" y="20520"/>
                  <a:pt x="10800" y="20520"/>
                </a:cubicBezTo>
                <a:cubicBezTo>
                  <a:pt x="5400" y="20520"/>
                  <a:pt x="1080" y="16200"/>
                  <a:pt x="1080" y="10800"/>
                </a:cubicBezTo>
                <a:close/>
                <a:moveTo>
                  <a:pt x="11205" y="15930"/>
                </a:moveTo>
                <a:cubicBezTo>
                  <a:pt x="14175" y="12825"/>
                  <a:pt x="14175" y="12825"/>
                  <a:pt x="14175" y="12825"/>
                </a:cubicBezTo>
                <a:cubicBezTo>
                  <a:pt x="14445" y="12690"/>
                  <a:pt x="14445" y="12285"/>
                  <a:pt x="14175" y="12015"/>
                </a:cubicBezTo>
                <a:cubicBezTo>
                  <a:pt x="14040" y="11880"/>
                  <a:pt x="13635" y="11880"/>
                  <a:pt x="13500" y="12015"/>
                </a:cubicBezTo>
                <a:cubicBezTo>
                  <a:pt x="11340" y="14175"/>
                  <a:pt x="11340" y="14175"/>
                  <a:pt x="11340" y="14175"/>
                </a:cubicBezTo>
                <a:cubicBezTo>
                  <a:pt x="11340" y="6075"/>
                  <a:pt x="11340" y="6075"/>
                  <a:pt x="11340" y="6075"/>
                </a:cubicBezTo>
                <a:cubicBezTo>
                  <a:pt x="11340" y="5805"/>
                  <a:pt x="11070" y="5535"/>
                  <a:pt x="10800" y="5535"/>
                </a:cubicBezTo>
                <a:cubicBezTo>
                  <a:pt x="10530" y="5535"/>
                  <a:pt x="10260" y="5805"/>
                  <a:pt x="10260" y="6075"/>
                </a:cubicBezTo>
                <a:cubicBezTo>
                  <a:pt x="10260" y="14175"/>
                  <a:pt x="10260" y="14175"/>
                  <a:pt x="10260" y="14175"/>
                </a:cubicBezTo>
                <a:cubicBezTo>
                  <a:pt x="8100" y="12015"/>
                  <a:pt x="8100" y="12015"/>
                  <a:pt x="8100" y="12015"/>
                </a:cubicBezTo>
                <a:cubicBezTo>
                  <a:pt x="7965" y="11880"/>
                  <a:pt x="7560" y="11880"/>
                  <a:pt x="7425" y="12015"/>
                </a:cubicBezTo>
                <a:cubicBezTo>
                  <a:pt x="7155" y="12285"/>
                  <a:pt x="7155" y="12690"/>
                  <a:pt x="7425" y="12825"/>
                </a:cubicBezTo>
                <a:cubicBezTo>
                  <a:pt x="10395" y="15930"/>
                  <a:pt x="10395" y="15930"/>
                  <a:pt x="10395" y="15930"/>
                </a:cubicBezTo>
                <a:cubicBezTo>
                  <a:pt x="10530" y="15930"/>
                  <a:pt x="10665" y="16065"/>
                  <a:pt x="10800" y="16065"/>
                </a:cubicBezTo>
                <a:cubicBezTo>
                  <a:pt x="10935" y="16065"/>
                  <a:pt x="11070" y="15930"/>
                  <a:pt x="11205" y="159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254000" dist="152400" dir="5400000" rotWithShape="0">
              <a:srgbClr val="000000">
                <a:alpha val="3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98" name="Only industry where a loyalty program does not exist is Media &amp; Entertainment.…"/>
          <p:cNvSpPr txBox="1"/>
          <p:nvPr/>
        </p:nvSpPr>
        <p:spPr>
          <a:xfrm>
            <a:off x="1070958" y="3679494"/>
            <a:ext cx="4997691" cy="1769745"/>
          </a:xfrm>
          <a:prstGeom prst="rect">
            <a:avLst/>
          </a:prstGeom>
          <a:ln w="12700">
            <a:miter lim="400000"/>
          </a:ln>
          <a:effectLst>
            <a:outerShdw blurRad="241300" dist="100672" dir="5400000" rotWithShape="0">
              <a:srgbClr val="000000">
                <a:alpha val="27702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>
              <a:defRPr sz="230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pPr>
            <a:r>
              <a:t>Only industry where a loyalty program does not exist is Media &amp; Entertainment.</a:t>
            </a:r>
          </a:p>
          <a:p>
            <a:pPr>
              <a:defRPr sz="2300">
                <a:solidFill>
                  <a:schemeClr val="accent1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pPr>
            <a:r>
              <a:t>Design a Loyalty Program for the Same</a:t>
            </a:r>
            <a:r>
              <a:rPr lang=""/>
              <a:t>.</a:t>
            </a:r>
            <a:endParaRPr lang=""/>
          </a:p>
        </p:txBody>
      </p:sp>
      <p:sp>
        <p:nvSpPr>
          <p:cNvPr id="99" name="We are Team Number 35"/>
          <p:cNvSpPr txBox="1"/>
          <p:nvPr/>
        </p:nvSpPr>
        <p:spPr>
          <a:xfrm>
            <a:off x="1059388" y="2158680"/>
            <a:ext cx="4214166" cy="431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defRPr sz="2600">
                <a:latin typeface="Gordita Regular"/>
                <a:ea typeface="Gordita Regular"/>
                <a:cs typeface="Gordita Regular"/>
                <a:sym typeface="Gordita Regular"/>
              </a:defRPr>
            </a:pPr>
            <a:r>
              <a:rPr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We are Team Number</a:t>
            </a:r>
            <a:r>
              <a:t> </a:t>
            </a:r>
            <a:r>
              <a:rPr>
                <a:solidFill>
                  <a:schemeClr val="accen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35</a:t>
            </a:r>
            <a:endParaRPr>
              <a:solidFill>
                <a:schemeClr val="accent1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3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6" presetClass="emph" presetSubtype="0" accel="50000" decel="5000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00445" y="10044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ldLvl="0" animBg="1" advAuto="0"/>
      <p:bldP spid="94" grpId="3" animBg="1" advAuto="0"/>
      <p:bldP spid="98" grpId="4" bldLvl="0" animBg="1" advAuto="0"/>
      <p:bldP spid="97" grpId="5" animBg="1" advAuto="0"/>
      <p:bldP spid="94" grpId="6" animBg="1" advAuto="0"/>
      <p:bldP spid="99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 Placeholder 24"/>
          <p:cNvSpPr txBox="1"/>
          <p:nvPr>
            <p:ph type="sldNum" sz="quarter" idx="2"/>
          </p:nvPr>
        </p:nvSpPr>
        <p:spPr>
          <a:xfrm>
            <a:off x="426678" y="6451793"/>
            <a:ext cx="150495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30" name="Oval 8"/>
          <p:cNvSpPr/>
          <p:nvPr/>
        </p:nvSpPr>
        <p:spPr>
          <a:xfrm>
            <a:off x="3779520" y="1104769"/>
            <a:ext cx="4632960" cy="4632956"/>
          </a:xfrm>
          <a:prstGeom prst="ellipse">
            <a:avLst/>
          </a:prstGeom>
          <a:ln w="63500">
            <a:solidFill>
              <a:srgbClr val="FEFFFF"/>
            </a:solidFill>
            <a:miter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400"/>
            </a:pP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31" name="Oval 2"/>
          <p:cNvSpPr txBox="1"/>
          <p:nvPr/>
        </p:nvSpPr>
        <p:spPr>
          <a:xfrm>
            <a:off x="5274755" y="2585018"/>
            <a:ext cx="1640324" cy="163435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ctr">
              <a:defRPr sz="2100"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Types of OTT Platform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grpSp>
        <p:nvGrpSpPr>
          <p:cNvPr id="134" name="Oval 9"/>
          <p:cNvGrpSpPr/>
          <p:nvPr/>
        </p:nvGrpSpPr>
        <p:grpSpPr>
          <a:xfrm>
            <a:off x="3779520" y="1820104"/>
            <a:ext cx="654697" cy="654697"/>
            <a:chOff x="0" y="0"/>
            <a:chExt cx="654695" cy="654695"/>
          </a:xfrm>
        </p:grpSpPr>
        <p:sp>
          <p:nvSpPr>
            <p:cNvPr id="132" name="Circle"/>
            <p:cNvSpPr/>
            <p:nvPr/>
          </p:nvSpPr>
          <p:spPr>
            <a:xfrm>
              <a:off x="0" y="0"/>
              <a:ext cx="654696" cy="65469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88900" dist="38100" dir="5400000" rotWithShape="0">
                <a:srgbClr val="000000">
                  <a:alpha val="1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0F0F0"/>
                  </a:solidFill>
                </a:defRPr>
              </a:pP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  <p:sp>
          <p:nvSpPr>
            <p:cNvPr id="133" name="O"/>
            <p:cNvSpPr txBox="1"/>
            <p:nvPr/>
          </p:nvSpPr>
          <p:spPr>
            <a:xfrm>
              <a:off x="141597" y="129227"/>
              <a:ext cx="37150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0F0F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>
                  <a:latin typeface="Montserrat" panose="00000600000000000000" charset="0"/>
                  <a:cs typeface="Montserrat" panose="00000600000000000000" charset="0"/>
                </a:rPr>
                <a:t>O</a:t>
              </a: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</p:grpSp>
      <p:grpSp>
        <p:nvGrpSpPr>
          <p:cNvPr id="137" name="Oval 23"/>
          <p:cNvGrpSpPr/>
          <p:nvPr/>
        </p:nvGrpSpPr>
        <p:grpSpPr>
          <a:xfrm>
            <a:off x="3779520" y="4413325"/>
            <a:ext cx="654698" cy="654698"/>
            <a:chOff x="0" y="0"/>
            <a:chExt cx="654696" cy="654696"/>
          </a:xfrm>
        </p:grpSpPr>
        <p:sp>
          <p:nvSpPr>
            <p:cNvPr id="135" name="Circle"/>
            <p:cNvSpPr/>
            <p:nvPr/>
          </p:nvSpPr>
          <p:spPr>
            <a:xfrm>
              <a:off x="0" y="0"/>
              <a:ext cx="654696" cy="65469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blurRad="88900" dist="38100" dir="5400000" rotWithShape="0">
                <a:srgbClr val="000000">
                  <a:alpha val="1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0F0F0"/>
                  </a:solidFill>
                </a:defRPr>
              </a:pP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  <p:sp>
          <p:nvSpPr>
            <p:cNvPr id="136" name="S"/>
            <p:cNvSpPr txBox="1"/>
            <p:nvPr/>
          </p:nvSpPr>
          <p:spPr>
            <a:xfrm>
              <a:off x="141597" y="128593"/>
              <a:ext cx="371501" cy="397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0F0F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">
                  <a:latin typeface="Montserrat" panose="00000600000000000000" charset="0"/>
                  <a:cs typeface="Montserrat" panose="00000600000000000000" charset="0"/>
                </a:rPr>
                <a:t>F</a:t>
              </a:r>
              <a:endParaRPr lang="">
                <a:latin typeface="Montserrat" panose="00000600000000000000" charset="0"/>
                <a:cs typeface="Montserrat" panose="00000600000000000000" charset="0"/>
              </a:endParaRPr>
            </a:p>
          </p:txBody>
        </p:sp>
      </p:grpSp>
      <p:grpSp>
        <p:nvGrpSpPr>
          <p:cNvPr id="140" name="Oval 28"/>
          <p:cNvGrpSpPr/>
          <p:nvPr/>
        </p:nvGrpSpPr>
        <p:grpSpPr>
          <a:xfrm>
            <a:off x="7776819" y="1820104"/>
            <a:ext cx="654697" cy="654697"/>
            <a:chOff x="0" y="0"/>
            <a:chExt cx="654695" cy="654695"/>
          </a:xfrm>
        </p:grpSpPr>
        <p:sp>
          <p:nvSpPr>
            <p:cNvPr id="138" name="Circle"/>
            <p:cNvSpPr/>
            <p:nvPr/>
          </p:nvSpPr>
          <p:spPr>
            <a:xfrm>
              <a:off x="0" y="0"/>
              <a:ext cx="654696" cy="65469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88900" dist="38100" dir="5400000" rotWithShape="0">
                <a:srgbClr val="000000">
                  <a:alpha val="1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0F0F0"/>
                  </a:solidFill>
                </a:defRPr>
              </a:pP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  <p:sp>
          <p:nvSpPr>
            <p:cNvPr id="139" name="P"/>
            <p:cNvSpPr txBox="1"/>
            <p:nvPr/>
          </p:nvSpPr>
          <p:spPr>
            <a:xfrm>
              <a:off x="141597" y="129227"/>
              <a:ext cx="37150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0F0F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>
                  <a:latin typeface="Montserrat" panose="00000600000000000000" charset="0"/>
                  <a:cs typeface="Montserrat" panose="00000600000000000000" charset="0"/>
                </a:rPr>
                <a:t>P</a:t>
              </a: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</p:grpSp>
      <p:grpSp>
        <p:nvGrpSpPr>
          <p:cNvPr id="143" name="Oval 29"/>
          <p:cNvGrpSpPr/>
          <p:nvPr/>
        </p:nvGrpSpPr>
        <p:grpSpPr>
          <a:xfrm>
            <a:off x="7776819" y="4413325"/>
            <a:ext cx="654697" cy="654697"/>
            <a:chOff x="0" y="0"/>
            <a:chExt cx="654695" cy="654695"/>
          </a:xfrm>
        </p:grpSpPr>
        <p:sp>
          <p:nvSpPr>
            <p:cNvPr id="141" name="Circle"/>
            <p:cNvSpPr/>
            <p:nvPr/>
          </p:nvSpPr>
          <p:spPr>
            <a:xfrm>
              <a:off x="0" y="0"/>
              <a:ext cx="654696" cy="65469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88900" dist="38100" dir="5400000" rotWithShape="0">
                <a:srgbClr val="000000">
                  <a:alpha val="1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0F0F0"/>
                  </a:solidFill>
                </a:defRPr>
              </a:pP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  <p:sp>
          <p:nvSpPr>
            <p:cNvPr id="142" name="A"/>
            <p:cNvSpPr txBox="1"/>
            <p:nvPr/>
          </p:nvSpPr>
          <p:spPr>
            <a:xfrm>
              <a:off x="141597" y="129227"/>
              <a:ext cx="37150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0F0F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>
                  <a:latin typeface="Montserrat" panose="00000600000000000000" charset="0"/>
                  <a:cs typeface="Montserrat" panose="00000600000000000000" charset="0"/>
                </a:rPr>
                <a:t>A</a:t>
              </a:r>
              <a:endParaRPr>
                <a:latin typeface="Montserrat" panose="00000600000000000000" charset="0"/>
                <a:cs typeface="Montserrat" panose="00000600000000000000" charset="0"/>
              </a:endParaRPr>
            </a:p>
          </p:txBody>
        </p:sp>
      </p:grpSp>
      <p:grpSp>
        <p:nvGrpSpPr>
          <p:cNvPr id="148" name="Group 12"/>
          <p:cNvGrpSpPr/>
          <p:nvPr/>
        </p:nvGrpSpPr>
        <p:grpSpPr>
          <a:xfrm>
            <a:off x="8537803" y="1561757"/>
            <a:ext cx="2635022" cy="1185118"/>
            <a:chOff x="0" y="0"/>
            <a:chExt cx="2635021" cy="1185117"/>
          </a:xfrm>
        </p:grpSpPr>
        <p:grpSp>
          <p:nvGrpSpPr>
            <p:cNvPr id="146" name="Freeform 39"/>
            <p:cNvGrpSpPr/>
            <p:nvPr/>
          </p:nvGrpSpPr>
          <p:grpSpPr>
            <a:xfrm>
              <a:off x="0" y="0"/>
              <a:ext cx="2635022" cy="1185118"/>
              <a:chOff x="0" y="0"/>
              <a:chExt cx="2635021" cy="1185117"/>
            </a:xfrm>
          </p:grpSpPr>
          <p:sp>
            <p:nvSpPr>
              <p:cNvPr id="144" name="Shape"/>
              <p:cNvSpPr/>
              <p:nvPr/>
            </p:nvSpPr>
            <p:spPr>
              <a:xfrm>
                <a:off x="0" y="0"/>
                <a:ext cx="2635022" cy="1185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640" y="21600"/>
                    </a:lnTo>
                    <a:lnTo>
                      <a:pt x="640" y="12213"/>
                    </a:lnTo>
                    <a:lnTo>
                      <a:pt x="0" y="10800"/>
                    </a:lnTo>
                    <a:lnTo>
                      <a:pt x="640" y="9387"/>
                    </a:lnTo>
                    <a:close/>
                  </a:path>
                </a:pathLst>
              </a:custGeom>
              <a:solidFill>
                <a:srgbClr val="FEFFFF"/>
              </a:solidFill>
              <a:ln w="12700" cap="flat">
                <a:noFill/>
                <a:miter lim="400000"/>
              </a:ln>
              <a:effectLst>
                <a:outerShdw blurRad="38100" dist="12700" dir="5400000" rotWithShape="0">
                  <a:srgbClr val="000000">
                    <a:alpha val="1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endParaRPr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  <p:sp>
            <p:nvSpPr>
              <p:cNvPr id="145" name="Producers (WB, HBO)…"/>
              <p:cNvSpPr txBox="1"/>
              <p:nvPr/>
            </p:nvSpPr>
            <p:spPr>
              <a:xfrm>
                <a:off x="314280" y="206279"/>
                <a:ext cx="2006461" cy="810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1000"/>
                  </a:spcBef>
                  <a:defRPr sz="1400" b="1">
                    <a:latin typeface="OpenSans-Bold"/>
                    <a:ea typeface="OpenSans-Bold"/>
                    <a:cs typeface="OpenSans-Bold"/>
                    <a:sym typeface="OpenSans-Bold"/>
                  </a:defRPr>
                </a:pP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Producers (WB, HBO)</a:t>
                </a:r>
                <a:endParaRPr>
                  <a:solidFill>
                    <a:srgbClr val="F0F0F0"/>
                  </a:solidFill>
                  <a:latin typeface="Montserrat" panose="00000600000000000000" charset="0"/>
                  <a:cs typeface="Montserrat" panose="00000600000000000000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They will pay us to </a:t>
                </a:r>
                <a:r>
                  <a:rPr>
                    <a:solidFill>
                      <a:schemeClr val="accent2">
                        <a:lumMod val="75000"/>
                        <a:alpha val="70000"/>
                      </a:schemeClr>
                    </a:solidFill>
                    <a:latin typeface="Montserrat" panose="00000600000000000000" charset="0"/>
                    <a:cs typeface="Montserrat" panose="00000600000000000000" charset="0"/>
                  </a:rPr>
                  <a:t>promote their contents.</a:t>
                </a:r>
                <a:endParaRPr>
                  <a:solidFill>
                    <a:schemeClr val="accent2">
                      <a:lumMod val="75000"/>
                      <a:alpha val="70000"/>
                    </a:schemeClr>
                  </a:solidFill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</p:grpSp>
        <p:sp>
          <p:nvSpPr>
            <p:cNvPr id="147" name="Straight Connector 41"/>
            <p:cNvSpPr/>
            <p:nvPr/>
          </p:nvSpPr>
          <p:spPr>
            <a:xfrm>
              <a:off x="73821" y="29652"/>
              <a:ext cx="2561201" cy="1"/>
            </a:xfrm>
            <a:prstGeom prst="lin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53" name="Group 46"/>
          <p:cNvGrpSpPr/>
          <p:nvPr/>
        </p:nvGrpSpPr>
        <p:grpSpPr>
          <a:xfrm>
            <a:off x="8537803" y="4154978"/>
            <a:ext cx="2635022" cy="1185118"/>
            <a:chOff x="0" y="0"/>
            <a:chExt cx="2635021" cy="1185117"/>
          </a:xfrm>
        </p:grpSpPr>
        <p:grpSp>
          <p:nvGrpSpPr>
            <p:cNvPr id="151" name="Freeform 47"/>
            <p:cNvGrpSpPr/>
            <p:nvPr/>
          </p:nvGrpSpPr>
          <p:grpSpPr>
            <a:xfrm>
              <a:off x="0" y="0"/>
              <a:ext cx="2635022" cy="1185118"/>
              <a:chOff x="0" y="0"/>
              <a:chExt cx="2635021" cy="1185117"/>
            </a:xfrm>
          </p:grpSpPr>
          <p:sp>
            <p:nvSpPr>
              <p:cNvPr id="149" name="Shape"/>
              <p:cNvSpPr/>
              <p:nvPr/>
            </p:nvSpPr>
            <p:spPr>
              <a:xfrm>
                <a:off x="0" y="0"/>
                <a:ext cx="2635022" cy="1185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640" y="21600"/>
                    </a:lnTo>
                    <a:lnTo>
                      <a:pt x="640" y="12213"/>
                    </a:lnTo>
                    <a:lnTo>
                      <a:pt x="0" y="10800"/>
                    </a:lnTo>
                    <a:lnTo>
                      <a:pt x="640" y="9387"/>
                    </a:lnTo>
                    <a:close/>
                  </a:path>
                </a:pathLst>
              </a:custGeom>
              <a:solidFill>
                <a:srgbClr val="FEFFFF"/>
              </a:solidFill>
              <a:ln w="12700" cap="flat">
                <a:noFill/>
                <a:miter lim="400000"/>
              </a:ln>
              <a:effectLst>
                <a:outerShdw blurRad="38100" dist="12700" dir="5400000" rotWithShape="0">
                  <a:srgbClr val="000000">
                    <a:alpha val="1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endParaRPr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  <p:sp>
            <p:nvSpPr>
              <p:cNvPr id="150" name="Advertisement…"/>
              <p:cNvSpPr txBox="1"/>
              <p:nvPr/>
            </p:nvSpPr>
            <p:spPr>
              <a:xfrm>
                <a:off x="314280" y="206279"/>
                <a:ext cx="2006461" cy="810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1000"/>
                  </a:spcBef>
                  <a:defRPr sz="1400" b="1">
                    <a:latin typeface="OpenSans-Bold"/>
                    <a:ea typeface="OpenSans-Bold"/>
                    <a:cs typeface="OpenSans-Bold"/>
                    <a:sym typeface="OpenSans-Bold"/>
                  </a:defRPr>
                </a:pP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Advertisement</a:t>
                </a:r>
                <a:endParaRPr>
                  <a:solidFill>
                    <a:srgbClr val="F0F0F0"/>
                  </a:solidFill>
                  <a:latin typeface="Montserrat" panose="00000600000000000000" charset="0"/>
                  <a:cs typeface="Montserrat" panose="00000600000000000000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r>
                  <a:rPr>
                    <a:solidFill>
                      <a:schemeClr val="accent4">
                        <a:lumMod val="60000"/>
                        <a:lumOff val="40000"/>
                        <a:alpha val="70000"/>
                      </a:schemeClr>
                    </a:solidFill>
                    <a:latin typeface="Montserrat" panose="00000600000000000000" charset="0"/>
                    <a:cs typeface="Montserrat" panose="00000600000000000000" charset="0"/>
                  </a:rPr>
                  <a:t>Targeted Recommendation</a:t>
                </a: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 for Revenue.</a:t>
                </a:r>
                <a:endParaRPr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</p:grpSp>
        <p:sp>
          <p:nvSpPr>
            <p:cNvPr id="152" name="Straight Connector 48"/>
            <p:cNvSpPr/>
            <p:nvPr/>
          </p:nvSpPr>
          <p:spPr>
            <a:xfrm>
              <a:off x="73821" y="29652"/>
              <a:ext cx="2561201" cy="1"/>
            </a:xfrm>
            <a:prstGeom prst="line">
              <a:avLst/>
            </a:prstGeom>
            <a:noFill/>
            <a:ln w="635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58" name="Group 14"/>
          <p:cNvGrpSpPr/>
          <p:nvPr/>
        </p:nvGrpSpPr>
        <p:grpSpPr>
          <a:xfrm>
            <a:off x="1019173" y="4154978"/>
            <a:ext cx="2635026" cy="1185120"/>
            <a:chOff x="-1" y="0"/>
            <a:chExt cx="2635024" cy="1185119"/>
          </a:xfrm>
        </p:grpSpPr>
        <p:grpSp>
          <p:nvGrpSpPr>
            <p:cNvPr id="156" name="Freeform 50"/>
            <p:cNvGrpSpPr/>
            <p:nvPr/>
          </p:nvGrpSpPr>
          <p:grpSpPr>
            <a:xfrm>
              <a:off x="0" y="0"/>
              <a:ext cx="2635023" cy="1185119"/>
              <a:chOff x="0" y="0"/>
              <a:chExt cx="2635022" cy="1185118"/>
            </a:xfrm>
          </p:grpSpPr>
          <p:sp>
            <p:nvSpPr>
              <p:cNvPr id="154" name="Shape"/>
              <p:cNvSpPr/>
              <p:nvPr/>
            </p:nvSpPr>
            <p:spPr>
              <a:xfrm flipH="1">
                <a:off x="0" y="0"/>
                <a:ext cx="2635022" cy="1185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640" y="21600"/>
                    </a:lnTo>
                    <a:lnTo>
                      <a:pt x="640" y="12213"/>
                    </a:lnTo>
                    <a:lnTo>
                      <a:pt x="0" y="10800"/>
                    </a:lnTo>
                    <a:lnTo>
                      <a:pt x="640" y="9387"/>
                    </a:lnTo>
                    <a:close/>
                  </a:path>
                </a:pathLst>
              </a:custGeom>
              <a:solidFill>
                <a:srgbClr val="FEFFFF"/>
              </a:solidFill>
              <a:ln w="12700" cap="flat">
                <a:noFill/>
                <a:miter lim="400000"/>
              </a:ln>
              <a:effectLst>
                <a:outerShdw blurRad="38100" dist="12700" dir="5400000" rotWithShape="0">
                  <a:srgbClr val="000000">
                    <a:alpha val="1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endParaRPr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  <p:sp>
            <p:nvSpPr>
              <p:cNvPr id="155" name="Subscription Level…"/>
              <p:cNvSpPr txBox="1"/>
              <p:nvPr/>
            </p:nvSpPr>
            <p:spPr>
              <a:xfrm>
                <a:off x="314280" y="206279"/>
                <a:ext cx="2006462" cy="833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1000"/>
                  </a:spcBef>
                  <a:defRPr sz="1400" b="1">
                    <a:latin typeface="OpenSans-Bold"/>
                    <a:ea typeface="OpenSans-Bold"/>
                    <a:cs typeface="OpenSans-Bold"/>
                    <a:sym typeface="OpenSans-Bold"/>
                  </a:defRPr>
                </a:pPr>
                <a:r>
                  <a:rPr lang="">
                    <a:latin typeface="Montserrat" panose="00000600000000000000" charset="0"/>
                    <a:cs typeface="Montserrat" panose="00000600000000000000" charset="0"/>
                  </a:rPr>
                  <a:t>Fan </a:t>
                </a: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Level</a:t>
                </a:r>
                <a:endParaRPr>
                  <a:solidFill>
                    <a:srgbClr val="F0F0F0"/>
                  </a:solidFill>
                  <a:latin typeface="Montserrat" panose="00000600000000000000" charset="0"/>
                  <a:cs typeface="Montserrat" panose="00000600000000000000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r>
                  <a:rPr lang="">
                    <a:latin typeface="Montserrat" panose="00000600000000000000" charset="0"/>
                    <a:cs typeface="Montserrat" panose="00000600000000000000" charset="0"/>
                  </a:rPr>
                  <a:t>The nerdy knowledge can be used to </a:t>
                </a:r>
                <a:r>
                  <a:rPr lang="">
                    <a:solidFill>
                      <a:schemeClr val="accent3">
                        <a:lumMod val="75000"/>
                        <a:alpha val="70000"/>
                      </a:schemeClr>
                    </a:solidFill>
                    <a:latin typeface="Montserrat" panose="00000600000000000000" charset="0"/>
                    <a:cs typeface="Montserrat" panose="00000600000000000000" charset="0"/>
                  </a:rPr>
                  <a:t>win </a:t>
                </a:r>
                <a:r>
                  <a:rPr lang="">
                    <a:latin typeface="Montserrat" panose="00000600000000000000" charset="0"/>
                    <a:cs typeface="Montserrat" panose="00000600000000000000" charset="0"/>
                  </a:rPr>
                  <a:t>redeemable gifts</a:t>
                </a:r>
                <a:endParaRPr lang=""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</p:grpSp>
        <p:sp>
          <p:nvSpPr>
            <p:cNvPr id="157" name="Straight Connector 51"/>
            <p:cNvSpPr/>
            <p:nvPr/>
          </p:nvSpPr>
          <p:spPr>
            <a:xfrm>
              <a:off x="-1" y="29652"/>
              <a:ext cx="2561201" cy="1"/>
            </a:xfrm>
            <a:prstGeom prst="lin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63" name="Group 52"/>
          <p:cNvGrpSpPr/>
          <p:nvPr/>
        </p:nvGrpSpPr>
        <p:grpSpPr>
          <a:xfrm>
            <a:off x="1019174" y="1561757"/>
            <a:ext cx="2635023" cy="1185118"/>
            <a:chOff x="0" y="0"/>
            <a:chExt cx="2635021" cy="1185117"/>
          </a:xfrm>
        </p:grpSpPr>
        <p:grpSp>
          <p:nvGrpSpPr>
            <p:cNvPr id="161" name="Freeform 53"/>
            <p:cNvGrpSpPr/>
            <p:nvPr/>
          </p:nvGrpSpPr>
          <p:grpSpPr>
            <a:xfrm>
              <a:off x="0" y="0"/>
              <a:ext cx="2635022" cy="1185118"/>
              <a:chOff x="0" y="0"/>
              <a:chExt cx="2635021" cy="1185117"/>
            </a:xfrm>
          </p:grpSpPr>
          <p:sp>
            <p:nvSpPr>
              <p:cNvPr id="159" name="Shape"/>
              <p:cNvSpPr/>
              <p:nvPr/>
            </p:nvSpPr>
            <p:spPr>
              <a:xfrm flipH="1">
                <a:off x="0" y="0"/>
                <a:ext cx="2635022" cy="1185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640" y="21600"/>
                    </a:lnTo>
                    <a:lnTo>
                      <a:pt x="640" y="12213"/>
                    </a:lnTo>
                    <a:lnTo>
                      <a:pt x="0" y="10800"/>
                    </a:lnTo>
                    <a:lnTo>
                      <a:pt x="640" y="9387"/>
                    </a:lnTo>
                    <a:close/>
                  </a:path>
                </a:pathLst>
              </a:custGeom>
              <a:solidFill>
                <a:srgbClr val="FEFFFF"/>
              </a:solidFill>
              <a:ln w="12700" cap="flat">
                <a:noFill/>
                <a:miter lim="400000"/>
              </a:ln>
              <a:effectLst>
                <a:outerShdw blurRad="38100" dist="12700" dir="5400000" rotWithShape="0">
                  <a:srgbClr val="000000">
                    <a:alpha val="1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endParaRPr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  <p:sp>
            <p:nvSpPr>
              <p:cNvPr id="160" name="Originals…"/>
              <p:cNvSpPr txBox="1"/>
              <p:nvPr/>
            </p:nvSpPr>
            <p:spPr>
              <a:xfrm>
                <a:off x="314280" y="206279"/>
                <a:ext cx="2006462" cy="810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spcBef>
                    <a:spcPts val="1000"/>
                  </a:spcBef>
                  <a:defRPr sz="1400" b="1">
                    <a:latin typeface="OpenSans-Bold"/>
                    <a:ea typeface="OpenSans-Bold"/>
                    <a:cs typeface="OpenSans-Bold"/>
                    <a:sym typeface="OpenSans-Bold"/>
                  </a:defRPr>
                </a:pP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Originals</a:t>
                </a:r>
                <a:endParaRPr>
                  <a:solidFill>
                    <a:srgbClr val="F0F0F0"/>
                  </a:solidFill>
                  <a:latin typeface="Montserrat" panose="00000600000000000000" charset="0"/>
                  <a:cs typeface="Montserrat" panose="00000600000000000000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000"/>
                  </a:spcBef>
                  <a:defRPr sz="1000">
                    <a:solidFill>
                      <a:srgbClr val="222222">
                        <a:alpha val="70000"/>
                      </a:srgbClr>
                    </a:solidFill>
                  </a:defRPr>
                </a:pPr>
                <a:r>
                  <a:rPr>
                    <a:solidFill>
                      <a:schemeClr val="accent1">
                        <a:lumMod val="75000"/>
                        <a:alpha val="70000"/>
                      </a:schemeClr>
                    </a:solidFill>
                    <a:latin typeface="Montserrat" panose="00000600000000000000" charset="0"/>
                    <a:cs typeface="Montserrat" panose="00000600000000000000" charset="0"/>
                  </a:rPr>
                  <a:t>Watch One more</a:t>
                </a:r>
                <a:r>
                  <a:rPr>
                    <a:latin typeface="Montserrat" panose="00000600000000000000" charset="0"/>
                    <a:cs typeface="Montserrat" panose="00000600000000000000" charset="0"/>
                  </a:rPr>
                  <a:t> Original Series this Week</a:t>
                </a:r>
                <a:endParaRPr>
                  <a:latin typeface="Montserrat" panose="00000600000000000000" charset="0"/>
                  <a:cs typeface="Montserrat" panose="00000600000000000000" charset="0"/>
                </a:endParaRPr>
              </a:p>
            </p:txBody>
          </p:sp>
        </p:grpSp>
        <p:sp>
          <p:nvSpPr>
            <p:cNvPr id="162" name="Straight Connector 54"/>
            <p:cNvSpPr/>
            <p:nvPr/>
          </p:nvSpPr>
          <p:spPr>
            <a:xfrm>
              <a:off x="-1" y="29652"/>
              <a:ext cx="2561201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pic>
        <p:nvPicPr>
          <p:cNvPr id="164" name="Picture Placeholder 3" descr="Picture Placeholder 3"/>
          <p:cNvPicPr>
            <a:picLocks noChangeAspect="1"/>
          </p:cNvPicPr>
          <p:nvPr>
            <p:ph type="pic" idx="13"/>
          </p:nvPr>
        </p:nvPicPr>
        <p:blipFill>
          <a:blip r:embed="rId1"/>
          <a:srcRect l="21900" r="21898"/>
          <a:stretch>
            <a:fillRect/>
          </a:stretch>
        </p:blipFill>
        <p:spPr>
          <a:xfrm>
            <a:off x="4184903" y="1517904"/>
            <a:ext cx="3822304" cy="3822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4"/>
                  <a:pt x="0" y="10799"/>
                </a:cubicBezTo>
                <a:cubicBezTo>
                  <a:pt x="0" y="16763"/>
                  <a:pt x="4834" y="21600"/>
                  <a:pt x="10799" y="21600"/>
                </a:cubicBezTo>
                <a:cubicBezTo>
                  <a:pt x="16763" y="21600"/>
                  <a:pt x="21600" y="16763"/>
                  <a:pt x="21600" y="10799"/>
                </a:cubicBezTo>
                <a:cubicBezTo>
                  <a:pt x="21600" y="4834"/>
                  <a:pt x="16763" y="0"/>
                  <a:pt x="10799" y="0"/>
                </a:cubicBezTo>
                <a:close/>
                <a:moveTo>
                  <a:pt x="10799" y="5401"/>
                </a:moveTo>
                <a:cubicBezTo>
                  <a:pt x="13781" y="5401"/>
                  <a:pt x="16199" y="7817"/>
                  <a:pt x="16199" y="10799"/>
                </a:cubicBezTo>
                <a:cubicBezTo>
                  <a:pt x="16199" y="13781"/>
                  <a:pt x="13781" y="16199"/>
                  <a:pt x="10799" y="16199"/>
                </a:cubicBezTo>
                <a:cubicBezTo>
                  <a:pt x="7817" y="16199"/>
                  <a:pt x="5401" y="13781"/>
                  <a:pt x="5401" y="10799"/>
                </a:cubicBezTo>
                <a:cubicBezTo>
                  <a:pt x="5401" y="7817"/>
                  <a:pt x="7817" y="5401"/>
                  <a:pt x="10799" y="5401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1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99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2" presetClass="entr" presetSubtype="8" fill="hold" grpId="6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2" presetClass="entr" presetSubtype="2" fill="hold" grpId="7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600"/>
                            </p:stCondLst>
                            <p:childTnLst>
                              <p:par>
                                <p:cTn id="34" presetID="22" presetClass="entr" presetSubtype="2" fill="hold" grpId="8" nodeType="afterEffect">
                                  <p:stCondLst>
                                    <p:cond delay="7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800"/>
                            </p:stCondLst>
                            <p:childTnLst>
                              <p:par>
                                <p:cTn id="38" presetID="22" presetClass="entr" presetSubtype="2" fill="hold" grpId="9" nodeType="afterEffect">
                                  <p:stCondLst>
                                    <p:cond delay="8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100"/>
                            </p:stCondLst>
                            <p:childTnLst>
                              <p:par>
                                <p:cTn id="42" presetID="22" presetClass="entr" presetSubtype="2" fill="hold" grpId="10" nodeType="afterEffect">
                                  <p:stCondLst>
                                    <p:cond delay="9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2" animBg="1" advAuto="0"/>
      <p:bldP spid="134" grpId="9" animBg="1" advAuto="0"/>
      <p:bldP spid="164" grpId="1" animBg="1" advAuto="0"/>
      <p:bldP spid="143" grpId="5" animBg="1" advAuto="0"/>
      <p:bldP spid="140" grpId="3" animBg="1" advAuto="0"/>
      <p:bldP spid="163" grpId="10" animBg="1" advAuto="0"/>
      <p:bldP spid="148" grpId="4" animBg="1" advAuto="0"/>
      <p:bldP spid="137" grpId="7" bldLvl="0" animBg="1" advAuto="0"/>
      <p:bldP spid="153" grpId="6" animBg="1" advAuto="0"/>
      <p:bldP spid="158" grpId="8" bldLvl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 Placeholder 24"/>
          <p:cNvSpPr txBox="1"/>
          <p:nvPr>
            <p:ph type="sldNum" sz="quarter" idx="2"/>
          </p:nvPr>
        </p:nvSpPr>
        <p:spPr>
          <a:xfrm>
            <a:off x="424456" y="6451793"/>
            <a:ext cx="15494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67" name="Picture Placeholder 9" descr="Picture Placeholder 9"/>
          <p:cNvPicPr>
            <a:picLocks noChangeAspect="1"/>
          </p:cNvPicPr>
          <p:nvPr>
            <p:ph type="pic" idx="13"/>
          </p:nvPr>
        </p:nvPicPr>
        <p:blipFill>
          <a:blip r:embed="rId1"/>
          <a:srcRect t="356" b="32842"/>
          <a:stretch>
            <a:fillRect/>
          </a:stretch>
        </p:blipFill>
        <p:spPr>
          <a:xfrm>
            <a:off x="7634513" y="2308497"/>
            <a:ext cx="2245361" cy="2245360"/>
          </a:xfrm>
          <a:prstGeom prst="rect">
            <a:avLst/>
          </a:prstGeom>
        </p:spPr>
      </p:pic>
      <p:sp>
        <p:nvSpPr>
          <p:cNvPr id="168" name="Title 2"/>
          <p:cNvSpPr txBox="1"/>
          <p:nvPr>
            <p:ph type="title"/>
          </p:nvPr>
        </p:nvSpPr>
        <p:spPr>
          <a:xfrm>
            <a:off x="1584325" y="946702"/>
            <a:ext cx="4334472" cy="979127"/>
          </a:xfrm>
          <a:prstGeom prst="rect">
            <a:avLst/>
          </a:prstGeom>
        </p:spPr>
        <p:txBody>
          <a:bodyPr/>
          <a:lstStyle/>
          <a:p>
            <a:pPr defTabSz="631190">
              <a:defRPr sz="2485" spc="-69"/>
            </a:pPr>
            <a:r>
              <a:rPr>
                <a:solidFill>
                  <a:srgbClr val="535353"/>
                </a:solidFill>
                <a:latin typeface="Montserrat" panose="00000600000000000000" charset="0"/>
                <a:cs typeface="Montserrat" panose="00000600000000000000" charset="0"/>
              </a:rPr>
              <a:t>How we Solve this Problem in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Current Context?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69" name="TextBox 32"/>
          <p:cNvSpPr txBox="1"/>
          <p:nvPr/>
        </p:nvSpPr>
        <p:spPr>
          <a:xfrm>
            <a:off x="1596388" y="2412116"/>
            <a:ext cx="4043051" cy="17233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In the Current context we have a benefit in the form of knowing what user watches regularly. Using the </a:t>
            </a:r>
            <a:r>
              <a:rPr lang="">
                <a:solidFill>
                  <a:schemeClr val="accent1">
                    <a:lumMod val="75000"/>
                  </a:schemeClr>
                </a:solidFill>
                <a:latin typeface="Montserrat" panose="00000600000000000000" charset="0"/>
                <a:cs typeface="Montserrat" panose="00000600000000000000" charset="0"/>
              </a:rPr>
              <a:t>Loyalty+Mood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ontserrat" panose="00000600000000000000" charset="0"/>
                <a:cs typeface="Montserrat" panose="00000600000000000000" charset="0"/>
              </a:rPr>
              <a:t> </a:t>
            </a:r>
            <a:r>
              <a:rPr lang="">
                <a:solidFill>
                  <a:schemeClr val="accent1">
                    <a:lumMod val="75000"/>
                  </a:schemeClr>
                </a:solidFill>
                <a:latin typeface="Montserrat" panose="00000600000000000000" charset="0"/>
                <a:cs typeface="Montserrat" panose="00000600000000000000" charset="0"/>
              </a:rPr>
              <a:t>Based 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ontserrat" panose="00000600000000000000" charset="0"/>
                <a:cs typeface="Montserrat" panose="00000600000000000000" charset="0"/>
              </a:rPr>
              <a:t>Recommendation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</a:t>
            </a:r>
            <a:r>
              <a:rPr lang="">
                <a:latin typeface="Montserrat" panose="00000600000000000000" charset="0"/>
                <a:cs typeface="Montserrat" panose="00000600000000000000" charset="0"/>
              </a:rPr>
              <a:t>system 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we will solve this problem</a:t>
            </a:r>
            <a:r>
              <a:rPr lang="">
                <a:latin typeface="Montserrat" panose="00000600000000000000" charset="0"/>
                <a:cs typeface="Montserrat" panose="00000600000000000000" charset="0"/>
              </a:rPr>
              <a:t>.</a:t>
            </a:r>
            <a:endParaRPr lang=""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70" name="Picture Placeholder 3" descr="Picture Placeholder 3"/>
          <p:cNvPicPr>
            <a:picLocks noChangeAspect="1"/>
          </p:cNvPicPr>
          <p:nvPr>
            <p:ph type="pic" idx="17"/>
          </p:nvPr>
        </p:nvPicPr>
        <p:blipFill>
          <a:blip r:embed="rId2"/>
          <a:srcRect t="5380" b="27085"/>
          <a:stretch>
            <a:fillRect/>
          </a:stretch>
        </p:blipFill>
        <p:spPr>
          <a:xfrm>
            <a:off x="7639591" y="2288"/>
            <a:ext cx="2235288" cy="2235288"/>
          </a:xfrm>
          <a:prstGeom prst="rect">
            <a:avLst/>
          </a:prstGeom>
        </p:spPr>
      </p:pic>
      <p:pic>
        <p:nvPicPr>
          <p:cNvPr id="171" name="Picture Placeholder 5" descr="Picture Placeholder 5"/>
          <p:cNvPicPr>
            <a:picLocks noChangeAspect="1"/>
          </p:cNvPicPr>
          <p:nvPr>
            <p:ph type="pic" idx="14"/>
          </p:nvPr>
        </p:nvPicPr>
        <p:blipFill>
          <a:blip r:embed="rId3"/>
          <a:srcRect b="3343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2" name="Picture Placeholder 7" descr="Picture Placeholder 7"/>
          <p:cNvPicPr>
            <a:picLocks noChangeAspect="1"/>
          </p:cNvPicPr>
          <p:nvPr>
            <p:ph type="pic" idx="15"/>
          </p:nvPr>
        </p:nvPicPr>
        <p:blipFill>
          <a:blip r:embed="rId4"/>
          <a:srcRect b="2985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3" name="Picture Placeholder 11" descr="Picture Placeholder 11"/>
          <p:cNvPicPr>
            <a:picLocks noChangeAspect="1"/>
          </p:cNvPicPr>
          <p:nvPr>
            <p:ph type="pic" idx="16"/>
          </p:nvPr>
        </p:nvPicPr>
        <p:blipFill>
          <a:blip r:embed="rId5"/>
          <a:srcRect t="6177" b="2625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4" name="Picture Placeholder 19" descr="Picture Placeholder 19"/>
          <p:cNvPicPr>
            <a:picLocks noChangeAspect="1"/>
          </p:cNvPicPr>
          <p:nvPr>
            <p:ph type="pic" idx="18"/>
          </p:nvPr>
        </p:nvPicPr>
        <p:blipFill>
          <a:blip r:embed="rId6"/>
          <a:srcRect l="23750" r="23750"/>
          <a:stretch>
            <a:fillRect/>
          </a:stretch>
        </p:blipFill>
        <p:spPr>
          <a:xfrm>
            <a:off x="7634512" y="4624976"/>
            <a:ext cx="2245362" cy="2245362"/>
          </a:xfrm>
          <a:prstGeom prst="rect">
            <a:avLst/>
          </a:prstGeom>
        </p:spPr>
      </p:pic>
      <p:pic>
        <p:nvPicPr>
          <p:cNvPr id="175" name="Picture Placeholder 21" descr="Picture Placeholder 21"/>
          <p:cNvPicPr>
            <a:picLocks noChangeAspect="1"/>
          </p:cNvPicPr>
          <p:nvPr>
            <p:ph type="pic" idx="19"/>
          </p:nvPr>
        </p:nvPicPr>
        <p:blipFill>
          <a:blip r:embed="rId7"/>
          <a:srcRect l="26729" r="660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6" name="Picture Placeholder 23" descr="Picture Placeholder 23"/>
          <p:cNvPicPr>
            <a:picLocks noChangeAspect="1"/>
          </p:cNvPicPr>
          <p:nvPr>
            <p:ph type="pic" idx="20"/>
          </p:nvPr>
        </p:nvPicPr>
        <p:blipFill>
          <a:blip r:embed="rId8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1. Subscription Level"/>
          <p:cNvSpPr txBox="1"/>
          <p:nvPr/>
        </p:nvSpPr>
        <p:spPr>
          <a:xfrm>
            <a:off x="419343" y="4718119"/>
            <a:ext cx="2299729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1. Subscription Level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78" name="2. Originals Level"/>
          <p:cNvSpPr txBox="1"/>
          <p:nvPr/>
        </p:nvSpPr>
        <p:spPr>
          <a:xfrm>
            <a:off x="431325" y="5165436"/>
            <a:ext cx="1929246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2. Originals Level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79" name="3. Producer Level"/>
          <p:cNvSpPr txBox="1"/>
          <p:nvPr/>
        </p:nvSpPr>
        <p:spPr>
          <a:xfrm>
            <a:off x="419343" y="5612754"/>
            <a:ext cx="1951483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3. Producer Level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0"/>
                            </p:stCondLst>
                            <p:childTnLst>
                              <p:par>
                                <p:cTn id="26" presetID="22" presetClass="entr" presetSubtype="8" fill="hold" grpId="6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7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22" presetClass="entr" presetSubtype="8" fill="hold" grpId="9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700"/>
                            </p:stCondLst>
                            <p:childTnLst>
                              <p:par>
                                <p:cTn id="42" presetID="22" presetClass="entr" presetSubtype="8" fill="hold" grpId="10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5" animBg="1" advAuto="0"/>
      <p:bldP spid="168" grpId="1" animBg="1" advAuto="0"/>
      <p:bldP spid="176" grpId="8" animBg="1" advAuto="0"/>
      <p:bldP spid="171" grpId="2" animBg="1" advAuto="0"/>
      <p:bldP spid="174" grpId="6" animBg="1" advAuto="0"/>
      <p:bldP spid="172" grpId="3" animBg="1" advAuto="0"/>
      <p:bldP spid="167" grpId="9" animBg="1" advAuto="0"/>
      <p:bldP spid="169" grpId="10" animBg="1" advAuto="0"/>
      <p:bldP spid="175" grpId="7" animBg="1" advAuto="0"/>
      <p:bldP spid="173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 Placeholder 24"/>
          <p:cNvSpPr txBox="1"/>
          <p:nvPr>
            <p:ph type="sldNum" sz="quarter" idx="2"/>
          </p:nvPr>
        </p:nvSpPr>
        <p:spPr>
          <a:xfrm>
            <a:off x="424456" y="6451793"/>
            <a:ext cx="15494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67" name="Picture Placeholder 9" descr="Picture Placeholder 9"/>
          <p:cNvPicPr>
            <a:picLocks noChangeAspect="1"/>
          </p:cNvPicPr>
          <p:nvPr>
            <p:ph type="pic" idx="13"/>
          </p:nvPr>
        </p:nvPicPr>
        <p:blipFill>
          <a:blip r:embed="rId1"/>
          <a:srcRect t="356" b="32842"/>
          <a:stretch>
            <a:fillRect/>
          </a:stretch>
        </p:blipFill>
        <p:spPr>
          <a:xfrm>
            <a:off x="7634513" y="2308497"/>
            <a:ext cx="2245361" cy="2245360"/>
          </a:xfrm>
          <a:prstGeom prst="rect">
            <a:avLst/>
          </a:prstGeom>
        </p:spPr>
      </p:pic>
      <p:sp>
        <p:nvSpPr>
          <p:cNvPr id="168" name="Title 2"/>
          <p:cNvSpPr txBox="1"/>
          <p:nvPr>
            <p:ph type="title"/>
          </p:nvPr>
        </p:nvSpPr>
        <p:spPr>
          <a:xfrm>
            <a:off x="1584325" y="946702"/>
            <a:ext cx="4334472" cy="979127"/>
          </a:xfrm>
          <a:prstGeom prst="rect">
            <a:avLst/>
          </a:prstGeom>
        </p:spPr>
        <p:txBody>
          <a:bodyPr/>
          <a:lstStyle/>
          <a:p>
            <a:pPr defTabSz="631190">
              <a:defRPr sz="2485" spc="-69"/>
            </a:pPr>
            <a:r>
              <a:rPr lang="">
                <a:solidFill>
                  <a:srgbClr val="535353"/>
                </a:solidFill>
                <a:latin typeface="Montserrat" panose="00000600000000000000" charset="0"/>
                <a:cs typeface="Montserrat" panose="00000600000000000000" charset="0"/>
              </a:rPr>
              <a:t>Technologies Used</a:t>
            </a:r>
            <a:endParaRPr lang=""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70" name="Picture Placeholder 3" descr="Picture Placeholder 3"/>
          <p:cNvPicPr>
            <a:picLocks noChangeAspect="1"/>
          </p:cNvPicPr>
          <p:nvPr>
            <p:ph type="pic" idx="17"/>
          </p:nvPr>
        </p:nvPicPr>
        <p:blipFill>
          <a:blip r:embed="rId2"/>
          <a:srcRect t="5380" b="27085"/>
          <a:stretch>
            <a:fillRect/>
          </a:stretch>
        </p:blipFill>
        <p:spPr>
          <a:xfrm>
            <a:off x="7639591" y="2288"/>
            <a:ext cx="2235288" cy="2235288"/>
          </a:xfrm>
          <a:prstGeom prst="rect">
            <a:avLst/>
          </a:prstGeom>
        </p:spPr>
      </p:pic>
      <p:pic>
        <p:nvPicPr>
          <p:cNvPr id="171" name="Picture Placeholder 5" descr="Picture Placeholder 5"/>
          <p:cNvPicPr>
            <a:picLocks noChangeAspect="1"/>
          </p:cNvPicPr>
          <p:nvPr>
            <p:ph type="pic" idx="14"/>
          </p:nvPr>
        </p:nvPicPr>
        <p:blipFill>
          <a:blip r:embed="rId3"/>
          <a:srcRect b="3343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2" name="Picture Placeholder 7" descr="Picture Placeholder 7"/>
          <p:cNvPicPr>
            <a:picLocks noChangeAspect="1"/>
          </p:cNvPicPr>
          <p:nvPr>
            <p:ph type="pic" idx="15"/>
          </p:nvPr>
        </p:nvPicPr>
        <p:blipFill>
          <a:blip r:embed="rId4"/>
          <a:srcRect b="2985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3" name="Picture Placeholder 11" descr="Picture Placeholder 11"/>
          <p:cNvPicPr>
            <a:picLocks noChangeAspect="1"/>
          </p:cNvPicPr>
          <p:nvPr>
            <p:ph type="pic" idx="16"/>
          </p:nvPr>
        </p:nvPicPr>
        <p:blipFill>
          <a:blip r:embed="rId5"/>
          <a:srcRect t="6177" b="2625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4" name="Picture Placeholder 19" descr="Picture Placeholder 19"/>
          <p:cNvPicPr>
            <a:picLocks noChangeAspect="1"/>
          </p:cNvPicPr>
          <p:nvPr>
            <p:ph type="pic" idx="18"/>
          </p:nvPr>
        </p:nvPicPr>
        <p:blipFill>
          <a:blip r:embed="rId6"/>
          <a:srcRect l="23750" r="23750"/>
          <a:stretch>
            <a:fillRect/>
          </a:stretch>
        </p:blipFill>
        <p:spPr>
          <a:xfrm>
            <a:off x="7634512" y="4624976"/>
            <a:ext cx="2245362" cy="2245362"/>
          </a:xfrm>
          <a:prstGeom prst="rect">
            <a:avLst/>
          </a:prstGeom>
        </p:spPr>
      </p:pic>
      <p:pic>
        <p:nvPicPr>
          <p:cNvPr id="175" name="Picture Placeholder 21" descr="Picture Placeholder 21"/>
          <p:cNvPicPr>
            <a:picLocks noChangeAspect="1"/>
          </p:cNvPicPr>
          <p:nvPr>
            <p:ph type="pic" idx="19"/>
          </p:nvPr>
        </p:nvPicPr>
        <p:blipFill>
          <a:blip r:embed="rId7"/>
          <a:srcRect l="26729" r="660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6" name="Picture Placeholder 23" descr="Picture Placeholder 23"/>
          <p:cNvPicPr>
            <a:picLocks noChangeAspect="1"/>
          </p:cNvPicPr>
          <p:nvPr>
            <p:ph type="pic" idx="20"/>
          </p:nvPr>
        </p:nvPicPr>
        <p:blipFill>
          <a:blip r:embed="rId8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1. Subscription Level"/>
          <p:cNvSpPr txBox="1"/>
          <p:nvPr/>
        </p:nvSpPr>
        <p:spPr>
          <a:xfrm>
            <a:off x="1968743" y="2322264"/>
            <a:ext cx="3141980" cy="2870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">
                <a:latin typeface="Montserrat" panose="00000600000000000000" charset="0"/>
                <a:cs typeface="Montserrat" panose="00000600000000000000" charset="0"/>
              </a:rPr>
              <a:t>1. IBM Watson Tone Analyzer</a:t>
            </a:r>
            <a:endParaRPr lang=""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78" name="2. Originals Level"/>
          <p:cNvSpPr txBox="1"/>
          <p:nvPr/>
        </p:nvSpPr>
        <p:spPr>
          <a:xfrm>
            <a:off x="1980725" y="2746086"/>
            <a:ext cx="4072255" cy="2870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">
                <a:latin typeface="Montserrat" panose="00000600000000000000" charset="0"/>
                <a:cs typeface="Montserrat" panose="00000600000000000000" charset="0"/>
              </a:rPr>
              <a:t>2. TMDb: The Python Movie Database</a:t>
            </a:r>
            <a:endParaRPr lang=""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79" name="3. Producer Level"/>
          <p:cNvSpPr txBox="1"/>
          <p:nvPr/>
        </p:nvSpPr>
        <p:spPr>
          <a:xfrm>
            <a:off x="1968743" y="3193404"/>
            <a:ext cx="1090295" cy="2870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3. </a:t>
            </a:r>
            <a:r>
              <a:rPr lang="">
                <a:latin typeface="Montserrat" panose="00000600000000000000" charset="0"/>
                <a:cs typeface="Montserrat" panose="00000600000000000000" charset="0"/>
              </a:rPr>
              <a:t>Django 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0"/>
                            </p:stCondLst>
                            <p:childTnLst>
                              <p:par>
                                <p:cTn id="26" presetID="22" presetClass="entr" presetSubtype="8" fill="hold" grpId="6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7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22" presetClass="entr" presetSubtype="8" fill="hold" grpId="9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5" bldLvl="0" animBg="1" advAuto="0"/>
      <p:bldP spid="168" grpId="1" animBg="1" advAuto="0"/>
      <p:bldP spid="176" grpId="8" bldLvl="0" animBg="1" advAuto="0"/>
      <p:bldP spid="171" grpId="2" bldLvl="0" animBg="1" advAuto="0"/>
      <p:bldP spid="174" grpId="6" bldLvl="0" animBg="1" advAuto="0"/>
      <p:bldP spid="172" grpId="3" bldLvl="0" animBg="1" advAuto="0"/>
      <p:bldP spid="167" grpId="9" bldLvl="0" animBg="1" advAuto="0"/>
      <p:bldP spid="175" grpId="7" bldLvl="0" animBg="1" advAuto="0"/>
      <p:bldP spid="173" grpId="4" bldLvl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5" name="Screenshot 2019-12-15 at 2.58.49 PM.png" descr="Screenshot 2019-12-15 at 2.58.49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722" y="39756"/>
            <a:ext cx="11298956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2" animBg="1" advAuto="0"/>
      <p:bldP spid="22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655" y="-1"/>
            <a:ext cx="11298957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8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31" name="THANK YOU!"/>
          <p:cNvSpPr txBox="1"/>
          <p:nvPr/>
        </p:nvSpPr>
        <p:spPr>
          <a:xfrm>
            <a:off x="4131583" y="2982843"/>
            <a:ext cx="3928834" cy="812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4900">
                <a:latin typeface="Gordita Black"/>
                <a:ea typeface="Gordita Black"/>
                <a:cs typeface="Gordita Black"/>
                <a:sym typeface="Gordita Black"/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Placeholder 23" descr="Picture Placeholder 23"/>
          <p:cNvPicPr>
            <a:picLocks noChangeAspect="1"/>
          </p:cNvPicPr>
          <p:nvPr>
            <p:ph type="pic" idx="13"/>
          </p:nvPr>
        </p:nvPicPr>
        <p:blipFill>
          <a:blip r:embed="rId1"/>
          <a:srcRect l="19539" t="47850" r="19539"/>
          <a:stretch>
            <a:fillRect/>
          </a:stretch>
        </p:blipFill>
        <p:spPr>
          <a:xfrm>
            <a:off x="6103923" y="-15280"/>
            <a:ext cx="6085842" cy="6846812"/>
          </a:xfrm>
          <a:prstGeom prst="rect">
            <a:avLst/>
          </a:prstGeom>
        </p:spPr>
      </p:pic>
      <p:sp>
        <p:nvSpPr>
          <p:cNvPr id="182" name="Slide Number Placeholder 24"/>
          <p:cNvSpPr txBox="1"/>
          <p:nvPr>
            <p:ph type="sldNum" sz="quarter" idx="2"/>
          </p:nvPr>
        </p:nvSpPr>
        <p:spPr>
          <a:xfrm>
            <a:off x="11606930" y="6451793"/>
            <a:ext cx="153035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84" name="Freeform 27"/>
          <p:cNvSpPr/>
          <p:nvPr/>
        </p:nvSpPr>
        <p:spPr>
          <a:xfrm>
            <a:off x="5876457" y="5505451"/>
            <a:ext cx="439085" cy="442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60"/>
                  <a:pt x="16740" y="0"/>
                  <a:pt x="10800" y="0"/>
                </a:cubicBezTo>
                <a:cubicBezTo>
                  <a:pt x="4860" y="0"/>
                  <a:pt x="0" y="4860"/>
                  <a:pt x="0" y="10800"/>
                </a:cubicBezTo>
                <a:cubicBezTo>
                  <a:pt x="0" y="16740"/>
                  <a:pt x="4860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lose/>
                <a:moveTo>
                  <a:pt x="1080" y="10800"/>
                </a:moveTo>
                <a:cubicBezTo>
                  <a:pt x="1080" y="5400"/>
                  <a:pt x="5400" y="1080"/>
                  <a:pt x="10800" y="1080"/>
                </a:cubicBezTo>
                <a:cubicBezTo>
                  <a:pt x="16200" y="1080"/>
                  <a:pt x="20520" y="5400"/>
                  <a:pt x="20520" y="10800"/>
                </a:cubicBezTo>
                <a:cubicBezTo>
                  <a:pt x="20520" y="16200"/>
                  <a:pt x="16200" y="20520"/>
                  <a:pt x="10800" y="20520"/>
                </a:cubicBezTo>
                <a:cubicBezTo>
                  <a:pt x="5400" y="20520"/>
                  <a:pt x="1080" y="16200"/>
                  <a:pt x="1080" y="10800"/>
                </a:cubicBezTo>
                <a:close/>
                <a:moveTo>
                  <a:pt x="11205" y="15930"/>
                </a:moveTo>
                <a:cubicBezTo>
                  <a:pt x="14175" y="12825"/>
                  <a:pt x="14175" y="12825"/>
                  <a:pt x="14175" y="12825"/>
                </a:cubicBezTo>
                <a:cubicBezTo>
                  <a:pt x="14445" y="12690"/>
                  <a:pt x="14445" y="12285"/>
                  <a:pt x="14175" y="12015"/>
                </a:cubicBezTo>
                <a:cubicBezTo>
                  <a:pt x="14040" y="11880"/>
                  <a:pt x="13635" y="11880"/>
                  <a:pt x="13500" y="12015"/>
                </a:cubicBezTo>
                <a:cubicBezTo>
                  <a:pt x="11340" y="14175"/>
                  <a:pt x="11340" y="14175"/>
                  <a:pt x="11340" y="14175"/>
                </a:cubicBezTo>
                <a:cubicBezTo>
                  <a:pt x="11340" y="6075"/>
                  <a:pt x="11340" y="6075"/>
                  <a:pt x="11340" y="6075"/>
                </a:cubicBezTo>
                <a:cubicBezTo>
                  <a:pt x="11340" y="5805"/>
                  <a:pt x="11070" y="5535"/>
                  <a:pt x="10800" y="5535"/>
                </a:cubicBezTo>
                <a:cubicBezTo>
                  <a:pt x="10530" y="5535"/>
                  <a:pt x="10260" y="5805"/>
                  <a:pt x="10260" y="6075"/>
                </a:cubicBezTo>
                <a:cubicBezTo>
                  <a:pt x="10260" y="14175"/>
                  <a:pt x="10260" y="14175"/>
                  <a:pt x="10260" y="14175"/>
                </a:cubicBezTo>
                <a:cubicBezTo>
                  <a:pt x="8100" y="12015"/>
                  <a:pt x="8100" y="12015"/>
                  <a:pt x="8100" y="12015"/>
                </a:cubicBezTo>
                <a:cubicBezTo>
                  <a:pt x="7965" y="11880"/>
                  <a:pt x="7560" y="11880"/>
                  <a:pt x="7425" y="12015"/>
                </a:cubicBezTo>
                <a:cubicBezTo>
                  <a:pt x="7155" y="12285"/>
                  <a:pt x="7155" y="12690"/>
                  <a:pt x="7425" y="12825"/>
                </a:cubicBezTo>
                <a:cubicBezTo>
                  <a:pt x="10395" y="15930"/>
                  <a:pt x="10395" y="15930"/>
                  <a:pt x="10395" y="15930"/>
                </a:cubicBezTo>
                <a:cubicBezTo>
                  <a:pt x="10530" y="15930"/>
                  <a:pt x="10665" y="16065"/>
                  <a:pt x="10800" y="16065"/>
                </a:cubicBezTo>
                <a:cubicBezTo>
                  <a:pt x="10935" y="16065"/>
                  <a:pt x="11070" y="15930"/>
                  <a:pt x="11205" y="159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254000" dist="152400" dir="5400000" rotWithShape="0">
              <a:srgbClr val="000000">
                <a:alpha val="30000"/>
              </a:srgbClr>
            </a:outerShdw>
          </a:effectLst>
        </p:spPr>
        <p:txBody>
          <a:bodyPr lIns="0" tIns="0" rIns="0" bIns="0"/>
          <a:lstStyle/>
          <a:p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85" name="The Recommendation Engines are broken. Can we fix them? Choice and popular are different. Recommending is getting the choice correct. Model the best recommendation engine."/>
          <p:cNvSpPr txBox="1"/>
          <p:nvPr/>
        </p:nvSpPr>
        <p:spPr>
          <a:xfrm>
            <a:off x="1070958" y="3679494"/>
            <a:ext cx="4997691" cy="2133601"/>
          </a:xfrm>
          <a:prstGeom prst="rect">
            <a:avLst/>
          </a:prstGeom>
          <a:ln w="12700">
            <a:miter lim="400000"/>
          </a:ln>
          <a:effectLst>
            <a:outerShdw blurRad="241300" dist="100672" dir="5400000" rotWithShape="0">
              <a:srgbClr val="000000">
                <a:alpha val="27702"/>
              </a:srgbClr>
            </a:outerShdw>
          </a:effectLst>
        </p:spPr>
        <p:txBody>
          <a:bodyPr lIns="0" tIns="0" rIns="0" bIns="0">
            <a:spAutoFit/>
          </a:bodyPr>
          <a:lstStyle/>
          <a:p>
            <a:pPr>
              <a:defRPr sz="230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The Recommendation Engines are broken.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Can we fix them?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Choice and popular are different. Recommending is getting the choice correct.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Model the best recommendation engine.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86" name="We are Team Number 35"/>
          <p:cNvSpPr txBox="1"/>
          <p:nvPr/>
        </p:nvSpPr>
        <p:spPr>
          <a:xfrm>
            <a:off x="1059388" y="2158680"/>
            <a:ext cx="4214166" cy="431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defRPr sz="2600">
                <a:latin typeface="Gordita Regular"/>
                <a:ea typeface="Gordita Regular"/>
                <a:cs typeface="Gordita Regular"/>
                <a:sym typeface="Gordita Regular"/>
              </a:defRPr>
            </a:pPr>
            <a:r>
              <a:rPr>
                <a:latin typeface="Montserrat" panose="00000600000000000000" charset="0"/>
                <a:ea typeface="Montserrat SemiBold" panose="00000700000000000000"/>
                <a:cs typeface="Montserrat" panose="00000600000000000000" charset="0"/>
                <a:sym typeface="Montserrat SemiBold" panose="00000700000000000000"/>
              </a:rPr>
              <a:t>We are Team Number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ea typeface="Montserrat ExtraBold" panose="00000900000000000000"/>
                <a:cs typeface="Montserrat" panose="00000600000000000000" charset="0"/>
                <a:sym typeface="Montserrat ExtraBold" panose="00000900000000000000"/>
              </a:rPr>
              <a:t>35</a:t>
            </a:r>
            <a:endParaRPr>
              <a:solidFill>
                <a:schemeClr val="accent1"/>
              </a:solidFill>
              <a:latin typeface="Montserrat" panose="00000600000000000000" charset="0"/>
              <a:ea typeface="Montserrat ExtraBold" panose="00000900000000000000"/>
              <a:cs typeface="Montserrat" panose="00000600000000000000" charset="0"/>
              <a:sym typeface="Montserrat ExtraBold" panose="00000900000000000000"/>
            </a:endParaRPr>
          </a:p>
        </p:txBody>
      </p:sp>
      <p:sp>
        <p:nvSpPr>
          <p:cNvPr id="96" name="Title 1"/>
          <p:cNvSpPr txBox="1"/>
          <p:nvPr>
            <p:ph type="title"/>
          </p:nvPr>
        </p:nvSpPr>
        <p:spPr>
          <a:xfrm>
            <a:off x="1024890" y="1365250"/>
            <a:ext cx="8063865" cy="11950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48970">
              <a:defRPr sz="5535" spc="-92"/>
            </a:lvl1pPr>
          </a:lstStyle>
          <a:p>
            <a:r>
              <a:t>Problem Statement</a:t>
            </a:r>
            <a:r>
              <a:rPr lang="en-US"/>
              <a:t>(s)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3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6" presetClass="emph" presetSubtype="0" accel="50000" decel="5000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81"/>
                                        </p:tgtEl>
                                      </p:cBhvr>
                                      <p:by x="100445" y="10044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00"/>
                            </p:stCondLst>
                            <p:childTnLst>
                              <p:par>
                                <p:cTn id="28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5" animBg="1" advAuto="0"/>
      <p:bldP spid="181" grpId="6" animBg="1" advAuto="0"/>
      <p:bldP spid="185" grpId="4" animBg="1" advAuto="0"/>
      <p:bldP spid="186" grpId="2" animBg="1" advAuto="0"/>
      <p:bldP spid="181" grpId="3" animBg="1" advAuto="0"/>
      <p:bldP spid="96" grpId="1" bldLvl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 Placeholder 24"/>
          <p:cNvSpPr txBox="1"/>
          <p:nvPr>
            <p:ph type="sldNum" sz="quarter" idx="2"/>
          </p:nvPr>
        </p:nvSpPr>
        <p:spPr>
          <a:xfrm>
            <a:off x="426996" y="6451793"/>
            <a:ext cx="14986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2" name="Title 1"/>
          <p:cNvSpPr txBox="1"/>
          <p:nvPr>
            <p:ph type="title"/>
          </p:nvPr>
        </p:nvSpPr>
        <p:spPr>
          <a:xfrm>
            <a:off x="2203176" y="1200702"/>
            <a:ext cx="2563721" cy="56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Our needs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3" name="Rectangle"/>
          <p:cNvSpPr/>
          <p:nvPr/>
        </p:nvSpPr>
        <p:spPr>
          <a:xfrm>
            <a:off x="6227972" y="1226842"/>
            <a:ext cx="28904" cy="44838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0F0F0"/>
                </a:solidFill>
              </a:defRPr>
            </a:pP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4" name="Title 1"/>
          <p:cNvSpPr txBox="1"/>
          <p:nvPr/>
        </p:nvSpPr>
        <p:spPr>
          <a:xfrm>
            <a:off x="7717951" y="1200702"/>
            <a:ext cx="2563721" cy="5665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defTabSz="895985">
              <a:lnSpc>
                <a:spcPct val="80000"/>
              </a:lnSpc>
              <a:defRPr sz="3530" spc="-97"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User needs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5" name="TextBox 4"/>
          <p:cNvSpPr txBox="1"/>
          <p:nvPr/>
        </p:nvSpPr>
        <p:spPr>
          <a:xfrm>
            <a:off x="1229146" y="2661615"/>
            <a:ext cx="4511781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Keep Customer hooked to our platform.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1243847" y="3329056"/>
            <a:ext cx="4791812" cy="533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Persuade User to watch promoted content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7" name="TextBox 4"/>
          <p:cNvSpPr txBox="1"/>
          <p:nvPr/>
        </p:nvSpPr>
        <p:spPr>
          <a:xfrm>
            <a:off x="1279946" y="4275898"/>
            <a:ext cx="3732848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Fulfil our viewership target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8" name="TextBox 4"/>
          <p:cNvSpPr txBox="1"/>
          <p:nvPr/>
        </p:nvSpPr>
        <p:spPr>
          <a:xfrm>
            <a:off x="6743921" y="2661615"/>
            <a:ext cx="4511781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To Find new and Creative Content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09" name="TextBox 4"/>
          <p:cNvSpPr txBox="1"/>
          <p:nvPr/>
        </p:nvSpPr>
        <p:spPr>
          <a:xfrm>
            <a:off x="6743700" y="3329305"/>
            <a:ext cx="5523230" cy="2870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To watch what they want </a:t>
            </a:r>
            <a:r>
              <a:rPr lang="">
                <a:latin typeface="Montserrat" panose="00000600000000000000" charset="0"/>
                <a:cs typeface="Montserrat" panose="00000600000000000000" charset="0"/>
              </a:rPr>
              <a:t>(not our suggestions)</a:t>
            </a:r>
            <a:endParaRPr lang=""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10" name="TextBox 4"/>
          <p:cNvSpPr txBox="1"/>
          <p:nvPr/>
        </p:nvSpPr>
        <p:spPr>
          <a:xfrm>
            <a:off x="6763087" y="3996498"/>
            <a:ext cx="4317776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Get Relatable suggestion quickly.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11" name="TextBox 4"/>
          <p:cNvSpPr txBox="1"/>
          <p:nvPr/>
        </p:nvSpPr>
        <p:spPr>
          <a:xfrm>
            <a:off x="6678632" y="4672194"/>
            <a:ext cx="4753480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To get rewarded for spending their time.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4" animBg="1" advAuto="0"/>
      <p:bldP spid="105" grpId="3" animBg="1" advAuto="0"/>
      <p:bldP spid="109" grpId="7" animBg="1" advAuto="0"/>
      <p:bldP spid="110" grpId="8" animBg="1" advAuto="0"/>
      <p:bldP spid="111" grpId="9" animBg="1" advAuto="0"/>
      <p:bldP spid="104" grpId="2" animBg="1" advAuto="0"/>
      <p:bldP spid="108" grpId="6" animBg="1" advAuto="0"/>
      <p:bldP spid="102" grpId="1" animBg="1" advAuto="0"/>
      <p:bldP spid="107" grpId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24"/>
          <p:cNvSpPr txBox="1"/>
          <p:nvPr>
            <p:ph type="sldNum" sz="quarter" idx="2"/>
          </p:nvPr>
        </p:nvSpPr>
        <p:spPr>
          <a:xfrm>
            <a:off x="426678" y="6451793"/>
            <a:ext cx="150495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14" name="Picture Placeholder 6" descr="Picture Placeholder 6"/>
          <p:cNvPicPr>
            <a:picLocks noChangeAspect="1"/>
          </p:cNvPicPr>
          <p:nvPr>
            <p:ph type="pic" idx="13"/>
          </p:nvPr>
        </p:nvPicPr>
        <p:blipFill>
          <a:blip r:embed="rId1"/>
          <a:srcRect t="18872" b="18872"/>
          <a:stretch>
            <a:fillRect/>
          </a:stretch>
        </p:blipFill>
        <p:spPr>
          <a:xfrm>
            <a:off x="8824613" y="-76796"/>
            <a:ext cx="3534934" cy="3296678"/>
          </a:xfrm>
          <a:prstGeom prst="rect">
            <a:avLst/>
          </a:prstGeom>
        </p:spPr>
      </p:pic>
      <p:sp>
        <p:nvSpPr>
          <p:cNvPr id="115" name="Title 1"/>
          <p:cNvSpPr txBox="1"/>
          <p:nvPr>
            <p:ph type="title"/>
          </p:nvPr>
        </p:nvSpPr>
        <p:spPr>
          <a:xfrm>
            <a:off x="1563158" y="946702"/>
            <a:ext cx="4067177" cy="1249846"/>
          </a:xfrm>
          <a:prstGeom prst="rect">
            <a:avLst/>
          </a:prstGeom>
        </p:spPr>
        <p:txBody>
          <a:bodyPr/>
          <a:lstStyle/>
          <a:p>
            <a:pPr defTabSz="767715">
              <a:defRPr sz="3025" spc="-84"/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Where are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Loyalty Programs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already Prevalent?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16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5396234" y="1676866"/>
            <a:ext cx="4575949" cy="2542194"/>
          </a:xfrm>
          <a:prstGeom prst="rect">
            <a:avLst/>
          </a:prstGeom>
        </p:spPr>
      </p:pic>
      <p:pic>
        <p:nvPicPr>
          <p:cNvPr id="117" name="Picture Placeholder 8" descr="Picture Placeholder 8"/>
          <p:cNvPicPr>
            <a:picLocks noChangeAspect="1"/>
          </p:cNvPicPr>
          <p:nvPr>
            <p:ph type="pic" idx="14"/>
          </p:nvPr>
        </p:nvPicPr>
        <p:blipFill>
          <a:blip r:embed="rId3"/>
          <a:srcRect l="9789" r="9789"/>
          <a:stretch>
            <a:fillRect/>
          </a:stretch>
        </p:blipFill>
        <p:spPr>
          <a:xfrm>
            <a:off x="8621214" y="3527219"/>
            <a:ext cx="3535187" cy="3296915"/>
          </a:xfrm>
          <a:prstGeom prst="rect">
            <a:avLst/>
          </a:prstGeom>
        </p:spPr>
      </p:pic>
      <p:sp>
        <p:nvSpPr>
          <p:cNvPr id="118" name="TextBox 4"/>
          <p:cNvSpPr txBox="1"/>
          <p:nvPr/>
        </p:nvSpPr>
        <p:spPr>
          <a:xfrm>
            <a:off x="1554691" y="3058423"/>
            <a:ext cx="3450266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Medium Scale Physical Shop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19" name="TextBox 4"/>
          <p:cNvSpPr txBox="1"/>
          <p:nvPr/>
        </p:nvSpPr>
        <p:spPr>
          <a:xfrm>
            <a:off x="1531934" y="3692183"/>
            <a:ext cx="3732847" cy="762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Items which usually comes with Coupon (Ex. Newspaper, Magazines)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2" animBg="1" advAuto="0"/>
      <p:bldP spid="118" grpId="5" animBg="1" advAuto="0"/>
      <p:bldP spid="114" grpId="3" animBg="1" advAuto="0"/>
      <p:bldP spid="117" grpId="4" animBg="1" advAuto="0"/>
      <p:bldP spid="119" grpId="6" animBg="1" advAuto="0"/>
      <p:bldP spid="11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 Placeholder 24"/>
          <p:cNvSpPr txBox="1"/>
          <p:nvPr>
            <p:ph type="sldNum" sz="quarter" idx="2"/>
          </p:nvPr>
        </p:nvSpPr>
        <p:spPr>
          <a:xfrm>
            <a:off x="421916" y="6451793"/>
            <a:ext cx="16002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22" name="Picture Placeholder 6" descr="Picture Placeholder 6"/>
          <p:cNvPicPr>
            <a:picLocks noChangeAspect="1"/>
          </p:cNvPicPr>
          <p:nvPr>
            <p:ph type="pic" idx="13"/>
          </p:nvPr>
        </p:nvPicPr>
        <p:blipFill>
          <a:blip r:embed="rId1"/>
          <a:srcRect l="9769" r="9769"/>
          <a:stretch>
            <a:fillRect/>
          </a:stretch>
        </p:blipFill>
        <p:spPr>
          <a:xfrm>
            <a:off x="8621413" y="45652"/>
            <a:ext cx="3534934" cy="3296678"/>
          </a:xfrm>
          <a:prstGeom prst="rect">
            <a:avLst/>
          </a:prstGeom>
        </p:spPr>
      </p:pic>
      <p:sp>
        <p:nvSpPr>
          <p:cNvPr id="123" name="Title 1"/>
          <p:cNvSpPr txBox="1"/>
          <p:nvPr>
            <p:ph type="title"/>
          </p:nvPr>
        </p:nvSpPr>
        <p:spPr>
          <a:xfrm>
            <a:off x="1563158" y="946702"/>
            <a:ext cx="4067177" cy="855591"/>
          </a:xfrm>
          <a:prstGeom prst="rect">
            <a:avLst/>
          </a:prstGeom>
        </p:spPr>
        <p:txBody>
          <a:bodyPr/>
          <a:lstStyle/>
          <a:p>
            <a:pPr defTabSz="694690">
              <a:lnSpc>
                <a:spcPct val="100000"/>
              </a:lnSpc>
              <a:defRPr sz="2735" spc="-76">
                <a:solidFill>
                  <a:srgbClr val="535353"/>
                </a:solidFill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Why is it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difficult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to design loyalty program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24" name="Picture Placeholder 8" descr="Picture Placeholder 8"/>
          <p:cNvPicPr>
            <a:picLocks noChangeAspect="1"/>
          </p:cNvPicPr>
          <p:nvPr>
            <p:ph type="pic" idx="14"/>
          </p:nvPr>
        </p:nvPicPr>
        <p:blipFill>
          <a:blip r:embed="rId2"/>
          <a:srcRect l="14257" r="14257"/>
          <a:stretch>
            <a:fillRect/>
          </a:stretch>
        </p:blipFill>
        <p:spPr>
          <a:xfrm>
            <a:off x="8621214" y="3527219"/>
            <a:ext cx="3535187" cy="3296915"/>
          </a:xfrm>
          <a:prstGeom prst="rect">
            <a:avLst/>
          </a:prstGeom>
        </p:spPr>
      </p:pic>
      <p:sp>
        <p:nvSpPr>
          <p:cNvPr id="125" name="TextBox 4"/>
          <p:cNvSpPr txBox="1"/>
          <p:nvPr/>
        </p:nvSpPr>
        <p:spPr>
          <a:xfrm>
            <a:off x="1460179" y="2883193"/>
            <a:ext cx="3732847" cy="1092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Presence of Physical Units such as TV’s and CD’s. So these are one time purchases with no feedback.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26" name="for media and Entertainment in Current Context?"/>
          <p:cNvSpPr txBox="1"/>
          <p:nvPr/>
        </p:nvSpPr>
        <p:spPr>
          <a:xfrm>
            <a:off x="1561627" y="1850104"/>
            <a:ext cx="4121039" cy="203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914400">
              <a:defRPr sz="1300" b="1" spc="-36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for media and Entertainment in Current Context?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27" name="Picture Placeholder 3" descr="Picture Placeholder 3"/>
          <p:cNvPicPr>
            <a:picLocks noChangeAspect="1"/>
          </p:cNvPicPr>
          <p:nvPr/>
        </p:nvPicPr>
        <p:blipFill>
          <a:blip r:embed="rId3"/>
          <a:srcRect t="17208"/>
          <a:stretch>
            <a:fillRect/>
          </a:stretch>
        </p:blipFill>
        <p:spPr>
          <a:xfrm>
            <a:off x="5192367" y="2910746"/>
            <a:ext cx="4605898" cy="254219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00"/>
                            </p:stCondLst>
                            <p:childTnLst>
                              <p:par>
                                <p:cTn id="2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2" animBg="1" advAuto="0"/>
      <p:bldP spid="127" grpId="5" animBg="1" advAuto="0"/>
      <p:bldP spid="123" grpId="1" animBg="1" advAuto="0"/>
      <p:bldP spid="124" grpId="3" animBg="1" advAuto="0"/>
      <p:bldP spid="125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Number Placeholder 24"/>
          <p:cNvSpPr txBox="1"/>
          <p:nvPr>
            <p:ph type="sldNum" sz="quarter" idx="2"/>
          </p:nvPr>
        </p:nvSpPr>
        <p:spPr>
          <a:xfrm>
            <a:off x="423186" y="6451793"/>
            <a:ext cx="15748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89" name="Picture Placeholder 6" descr="Picture Placeholder 6"/>
          <p:cNvPicPr>
            <a:picLocks noChangeAspect="1"/>
          </p:cNvPicPr>
          <p:nvPr>
            <p:ph type="pic" idx="13"/>
          </p:nvPr>
        </p:nvPicPr>
        <p:blipFill>
          <a:blip r:embed="rId1"/>
          <a:srcRect t="18872" b="18872"/>
          <a:stretch>
            <a:fillRect/>
          </a:stretch>
        </p:blipFill>
        <p:spPr>
          <a:xfrm>
            <a:off x="8824613" y="-76796"/>
            <a:ext cx="3534934" cy="3296678"/>
          </a:xfrm>
          <a:prstGeom prst="rect">
            <a:avLst/>
          </a:prstGeom>
        </p:spPr>
      </p:pic>
      <p:sp>
        <p:nvSpPr>
          <p:cNvPr id="190" name="Title 1"/>
          <p:cNvSpPr txBox="1"/>
          <p:nvPr>
            <p:ph type="title"/>
          </p:nvPr>
        </p:nvSpPr>
        <p:spPr>
          <a:xfrm>
            <a:off x="1563158" y="946702"/>
            <a:ext cx="4067177" cy="1249846"/>
          </a:xfrm>
          <a:prstGeom prst="rect">
            <a:avLst/>
          </a:prstGeom>
        </p:spPr>
        <p:txBody>
          <a:bodyPr/>
          <a:lstStyle>
            <a:lvl1pPr defTabSz="767715">
              <a:defRPr sz="3025" spc="-84"/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How are current recommendation systems broken?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91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5396234" y="1676866"/>
            <a:ext cx="4575949" cy="2542194"/>
          </a:xfrm>
          <a:prstGeom prst="rect">
            <a:avLst/>
          </a:prstGeom>
        </p:spPr>
      </p:pic>
      <p:pic>
        <p:nvPicPr>
          <p:cNvPr id="192" name="Picture Placeholder 8" descr="Picture Placeholder 8"/>
          <p:cNvPicPr>
            <a:picLocks noChangeAspect="1"/>
          </p:cNvPicPr>
          <p:nvPr>
            <p:ph type="pic" idx="14"/>
          </p:nvPr>
        </p:nvPicPr>
        <p:blipFill>
          <a:blip r:embed="rId3"/>
          <a:srcRect l="9789" r="9789"/>
          <a:stretch>
            <a:fillRect/>
          </a:stretch>
        </p:blipFill>
        <p:spPr>
          <a:xfrm>
            <a:off x="8621214" y="3527219"/>
            <a:ext cx="3535187" cy="3296915"/>
          </a:xfrm>
          <a:prstGeom prst="rect">
            <a:avLst/>
          </a:prstGeom>
        </p:spPr>
      </p:pic>
      <p:sp>
        <p:nvSpPr>
          <p:cNvPr id="193" name="TextBox 4"/>
          <p:cNvSpPr txBox="1"/>
          <p:nvPr/>
        </p:nvSpPr>
        <p:spPr>
          <a:xfrm>
            <a:off x="1554691" y="3058423"/>
            <a:ext cx="3450266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Preferences are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fluid.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194" name="TextBox 4"/>
          <p:cNvSpPr txBox="1"/>
          <p:nvPr/>
        </p:nvSpPr>
        <p:spPr>
          <a:xfrm>
            <a:off x="1531934" y="3692183"/>
            <a:ext cx="3732847" cy="762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Current recommendation systems can be hacked: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Manipulated descriptions.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5" animBg="1" advAuto="0"/>
      <p:bldP spid="190" grpId="1" animBg="1" advAuto="0"/>
      <p:bldP spid="192" grpId="4" bldLvl="0" animBg="1" advAuto="0"/>
      <p:bldP spid="189" grpId="3" bldLvl="0" animBg="1" advAuto="0"/>
      <p:bldP spid="194" grpId="6" animBg="1" advAuto="0"/>
      <p:bldP spid="191" grpId="2" bldLvl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 Placeholder 24"/>
          <p:cNvSpPr txBox="1"/>
          <p:nvPr>
            <p:ph type="sldNum" sz="quarter" idx="2"/>
          </p:nvPr>
        </p:nvSpPr>
        <p:spPr>
          <a:xfrm>
            <a:off x="424456" y="6451793"/>
            <a:ext cx="15494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97" name="Picture Placeholder 6" descr="Picture Placeholder 6"/>
          <p:cNvPicPr>
            <a:picLocks noChangeAspect="1"/>
          </p:cNvPicPr>
          <p:nvPr>
            <p:ph type="pic" idx="13"/>
          </p:nvPr>
        </p:nvPicPr>
        <p:blipFill>
          <a:blip r:embed="rId1"/>
          <a:srcRect t="18872" b="18872"/>
          <a:stretch>
            <a:fillRect/>
          </a:stretch>
        </p:blipFill>
        <p:spPr>
          <a:xfrm>
            <a:off x="8824613" y="-76796"/>
            <a:ext cx="3534934" cy="3296678"/>
          </a:xfrm>
          <a:prstGeom prst="rect">
            <a:avLst/>
          </a:prstGeom>
        </p:spPr>
      </p:pic>
      <p:sp>
        <p:nvSpPr>
          <p:cNvPr id="198" name="Title 1"/>
          <p:cNvSpPr txBox="1"/>
          <p:nvPr>
            <p:ph type="title"/>
          </p:nvPr>
        </p:nvSpPr>
        <p:spPr>
          <a:xfrm>
            <a:off x="1563158" y="946702"/>
            <a:ext cx="4067177" cy="1249846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tserrat" panose="00000600000000000000" charset="0"/>
                <a:cs typeface="Montserrat" panose="00000600000000000000" charset="0"/>
              </a:rPr>
              <a:t>What we bring to the table?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199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5791272" y="1676866"/>
            <a:ext cx="4575949" cy="2542194"/>
          </a:xfrm>
          <a:prstGeom prst="rect">
            <a:avLst/>
          </a:prstGeom>
        </p:spPr>
      </p:pic>
      <p:pic>
        <p:nvPicPr>
          <p:cNvPr id="200" name="Picture Placeholder 8" descr="Picture Placeholder 8"/>
          <p:cNvPicPr>
            <a:picLocks noChangeAspect="1"/>
          </p:cNvPicPr>
          <p:nvPr>
            <p:ph type="pic" idx="14"/>
          </p:nvPr>
        </p:nvPicPr>
        <p:blipFill>
          <a:blip r:embed="rId3"/>
          <a:srcRect l="9789" r="9789"/>
          <a:stretch>
            <a:fillRect/>
          </a:stretch>
        </p:blipFill>
        <p:spPr>
          <a:xfrm>
            <a:off x="8621214" y="3527219"/>
            <a:ext cx="3535187" cy="3296915"/>
          </a:xfrm>
          <a:prstGeom prst="rect">
            <a:avLst/>
          </a:prstGeom>
        </p:spPr>
      </p:pic>
      <p:sp>
        <p:nvSpPr>
          <p:cNvPr id="201" name="TextBox 4"/>
          <p:cNvSpPr txBox="1"/>
          <p:nvPr/>
        </p:nvSpPr>
        <p:spPr>
          <a:xfrm>
            <a:off x="1529291" y="2448059"/>
            <a:ext cx="3603773" cy="914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Cold Start and Grey Sheep are taken care by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Mood Based Recommendations.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02" name="TextBox 4"/>
          <p:cNvSpPr txBox="1"/>
          <p:nvPr/>
        </p:nvSpPr>
        <p:spPr>
          <a:xfrm>
            <a:off x="1515553" y="3727454"/>
            <a:ext cx="3732848" cy="762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Loyalty Based Recommendations helps to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mold the user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for our benefits. 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03" name="TextBox 4"/>
          <p:cNvSpPr txBox="1"/>
          <p:nvPr/>
        </p:nvSpPr>
        <p:spPr>
          <a:xfrm>
            <a:off x="1515553" y="4845119"/>
            <a:ext cx="3732848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Personalised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User Library System for User Retention.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"/>
                            </p:stCondLst>
                            <p:childTnLst>
                              <p:par>
                                <p:cTn id="32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5" animBg="1" advAuto="0"/>
      <p:bldP spid="199" grpId="2" animBg="1" advAuto="0"/>
      <p:bldP spid="198" grpId="1" animBg="1" advAuto="0"/>
      <p:bldP spid="200" grpId="4" animBg="1" advAuto="0"/>
      <p:bldP spid="202" grpId="6" animBg="1" advAuto="0"/>
      <p:bldP spid="203" grpId="7" animBg="1" advAuto="0"/>
      <p:bldP spid="197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 Placeholder 24"/>
          <p:cNvSpPr txBox="1"/>
          <p:nvPr>
            <p:ph type="sldNum" sz="quarter" idx="2"/>
          </p:nvPr>
        </p:nvSpPr>
        <p:spPr>
          <a:xfrm>
            <a:off x="402231" y="6451793"/>
            <a:ext cx="19939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206" name="Picture Placeholder 6" descr="Picture Placeholder 6"/>
          <p:cNvPicPr>
            <a:picLocks noChangeAspect="1"/>
          </p:cNvPicPr>
          <p:nvPr>
            <p:ph type="pic" idx="13"/>
          </p:nvPr>
        </p:nvPicPr>
        <p:blipFill>
          <a:blip r:embed="rId1"/>
          <a:srcRect l="14257" r="14257"/>
          <a:stretch>
            <a:fillRect/>
          </a:stretch>
        </p:blipFill>
        <p:spPr>
          <a:xfrm>
            <a:off x="8621412" y="47087"/>
            <a:ext cx="3534935" cy="3296678"/>
          </a:xfrm>
          <a:prstGeom prst="rect">
            <a:avLst/>
          </a:prstGeom>
        </p:spPr>
      </p:pic>
      <p:sp>
        <p:nvSpPr>
          <p:cNvPr id="207" name="Title 1"/>
          <p:cNvSpPr txBox="1"/>
          <p:nvPr>
            <p:ph type="title"/>
          </p:nvPr>
        </p:nvSpPr>
        <p:spPr>
          <a:xfrm>
            <a:off x="1563158" y="946702"/>
            <a:ext cx="4260538" cy="1249846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tserrat" panose="00000600000000000000" charset="0"/>
                <a:cs typeface="Montserrat" panose="00000600000000000000" charset="0"/>
              </a:rPr>
              <a:t>Fan identification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208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1"/>
          <a:srcRect t="8609" b="8609"/>
          <a:stretch>
            <a:fillRect/>
          </a:stretch>
        </p:blipFill>
        <p:spPr>
          <a:xfrm>
            <a:off x="5776298" y="1676866"/>
            <a:ext cx="4605898" cy="2542194"/>
          </a:xfrm>
          <a:prstGeom prst="rect">
            <a:avLst/>
          </a:prstGeom>
        </p:spPr>
      </p:pic>
      <p:pic>
        <p:nvPicPr>
          <p:cNvPr id="209" name="Picture Placeholder 8" descr="Picture Placeholder 8"/>
          <p:cNvPicPr>
            <a:picLocks noChangeAspect="1"/>
          </p:cNvPicPr>
          <p:nvPr>
            <p:ph type="pic" idx="14"/>
          </p:nvPr>
        </p:nvPicPr>
        <p:blipFill>
          <a:blip r:embed="rId1"/>
          <a:srcRect l="28515"/>
          <a:stretch>
            <a:fillRect/>
          </a:stretch>
        </p:blipFill>
        <p:spPr>
          <a:xfrm>
            <a:off x="8214814" y="3463719"/>
            <a:ext cx="3535187" cy="3296915"/>
          </a:xfrm>
          <a:prstGeom prst="rect">
            <a:avLst/>
          </a:prstGeom>
        </p:spPr>
      </p:pic>
      <p:sp>
        <p:nvSpPr>
          <p:cNvPr id="210" name="TextBox 4"/>
          <p:cNvSpPr txBox="1"/>
          <p:nvPr/>
        </p:nvSpPr>
        <p:spPr>
          <a:xfrm>
            <a:off x="1529291" y="2448059"/>
            <a:ext cx="3603773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sz="21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-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Viewer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gets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recognised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11" name="TextBox 4"/>
          <p:cNvSpPr txBox="1"/>
          <p:nvPr/>
        </p:nvSpPr>
        <p:spPr>
          <a:xfrm>
            <a:off x="1615788" y="3053806"/>
            <a:ext cx="3732848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21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-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Fan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gets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quizzed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12" name="TextBox 4"/>
          <p:cNvSpPr txBox="1"/>
          <p:nvPr/>
        </p:nvSpPr>
        <p:spPr>
          <a:xfrm>
            <a:off x="1615788" y="3559466"/>
            <a:ext cx="3732848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21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-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Superfan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gets 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rewarded</a:t>
            </a:r>
            <a:endParaRPr>
              <a:solidFill>
                <a:schemeClr val="accent1"/>
              </a:solidFill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"/>
                            </p:stCondLst>
                            <p:childTnLst>
                              <p:par>
                                <p:cTn id="32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2" animBg="1" advAuto="0"/>
      <p:bldP spid="210" grpId="5" animBg="1" advAuto="0"/>
      <p:bldP spid="206" grpId="3" animBg="1" advAuto="0"/>
      <p:bldP spid="207" grpId="1" animBg="1" advAuto="0"/>
      <p:bldP spid="212" grpId="7" animBg="1" advAuto="0"/>
      <p:bldP spid="209" grpId="4" animBg="1" advAuto="0"/>
      <p:bldP spid="211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 Placeholder 24"/>
          <p:cNvSpPr txBox="1"/>
          <p:nvPr>
            <p:ph type="sldNum" sz="quarter" idx="2"/>
          </p:nvPr>
        </p:nvSpPr>
        <p:spPr>
          <a:xfrm>
            <a:off x="416836" y="6451793"/>
            <a:ext cx="170180" cy="2139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ontserrat" panose="00000600000000000000" charset="0"/>
                <a:cs typeface="Montserrat" panose="00000600000000000000" charset="0"/>
              </a:rPr>
            </a:fld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15" name="Title 1"/>
          <p:cNvSpPr txBox="1"/>
          <p:nvPr>
            <p:ph type="title"/>
          </p:nvPr>
        </p:nvSpPr>
        <p:spPr>
          <a:xfrm>
            <a:off x="1563158" y="946702"/>
            <a:ext cx="4260538" cy="1249846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Loyalty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programme: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pic>
        <p:nvPicPr>
          <p:cNvPr id="216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1"/>
          <a:srcRect t="38459" b="24707"/>
          <a:stretch>
            <a:fillRect/>
          </a:stretch>
        </p:blipFill>
        <p:spPr>
          <a:xfrm>
            <a:off x="7707756" y="-299973"/>
            <a:ext cx="4774173" cy="2635072"/>
          </a:xfrm>
          <a:prstGeom prst="rect">
            <a:avLst/>
          </a:prstGeom>
        </p:spPr>
      </p:pic>
      <p:pic>
        <p:nvPicPr>
          <p:cNvPr id="217" name="Picture Placeholder 6" descr="Picture Placeholder 6"/>
          <p:cNvPicPr>
            <a:picLocks noChangeAspect="1"/>
          </p:cNvPicPr>
          <p:nvPr>
            <p:ph type="pic" idx="13"/>
          </p:nvPr>
        </p:nvPicPr>
        <p:blipFill>
          <a:blip r:embed="rId2"/>
          <a:srcRect t="18913" b="18913"/>
          <a:stretch>
            <a:fillRect/>
          </a:stretch>
        </p:blipFill>
        <p:spPr>
          <a:xfrm>
            <a:off x="5756802" y="951556"/>
            <a:ext cx="3845259" cy="3586087"/>
          </a:xfrm>
          <a:prstGeom prst="rect">
            <a:avLst/>
          </a:prstGeom>
        </p:spPr>
      </p:pic>
      <p:pic>
        <p:nvPicPr>
          <p:cNvPr id="218" name="Picture Placeholder 8" descr="Picture Placeholder 8"/>
          <p:cNvPicPr>
            <a:picLocks noChangeAspect="1"/>
          </p:cNvPicPr>
          <p:nvPr>
            <p:ph type="pic" idx="14"/>
          </p:nvPr>
        </p:nvPicPr>
        <p:blipFill>
          <a:blip r:embed="rId3"/>
          <a:srcRect t="18913" b="18913"/>
          <a:stretch>
            <a:fillRect/>
          </a:stretch>
        </p:blipFill>
        <p:spPr>
          <a:xfrm>
            <a:off x="8310957" y="3382546"/>
            <a:ext cx="3845444" cy="3586260"/>
          </a:xfrm>
          <a:prstGeom prst="rect">
            <a:avLst/>
          </a:prstGeom>
        </p:spPr>
      </p:pic>
      <p:sp>
        <p:nvSpPr>
          <p:cNvPr id="219" name="TextBox 4"/>
          <p:cNvSpPr txBox="1"/>
          <p:nvPr/>
        </p:nvSpPr>
        <p:spPr>
          <a:xfrm>
            <a:off x="1529291" y="2448059"/>
            <a:ext cx="3603773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latin typeface="Montserrat" panose="00000600000000000000" charset="0"/>
                <a:cs typeface="Montserrat" panose="00000600000000000000" charset="0"/>
              </a:rPr>
              <a:t>- Based on mood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20" name="TextBox 4"/>
          <p:cNvSpPr txBox="1"/>
          <p:nvPr/>
        </p:nvSpPr>
        <p:spPr>
          <a:xfrm>
            <a:off x="1515553" y="2953571"/>
            <a:ext cx="3732848" cy="254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-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Rewatch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to keep your status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21" name="TextBox 4"/>
          <p:cNvSpPr txBox="1"/>
          <p:nvPr/>
        </p:nvSpPr>
        <p:spPr>
          <a:xfrm>
            <a:off x="1529291" y="3459231"/>
            <a:ext cx="3603773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-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Requiz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to keep your status. Get a chance to win prizes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  <p:sp>
        <p:nvSpPr>
          <p:cNvPr id="222" name="TextBox 4"/>
          <p:cNvSpPr txBox="1"/>
          <p:nvPr/>
        </p:nvSpPr>
        <p:spPr>
          <a:xfrm>
            <a:off x="1529291" y="4218743"/>
            <a:ext cx="3603773" cy="1143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7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" panose="00000600000000000000" charset="0"/>
                <a:cs typeface="Montserrat" panose="00000600000000000000" charset="0"/>
              </a:rPr>
              <a:t>- Watch similar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sponsored</a:t>
            </a:r>
            <a:r>
              <a:rPr>
                <a:solidFill>
                  <a:schemeClr val="accent1"/>
                </a:solidFill>
                <a:latin typeface="Montserrat" panose="00000600000000000000" charset="0"/>
                <a:cs typeface="Montserrat" panose="00000600000000000000" charset="0"/>
              </a:rPr>
              <a:t> </a:t>
            </a:r>
            <a:r>
              <a:rPr>
                <a:solidFill>
                  <a:schemeClr val="accent2"/>
                </a:solidFill>
                <a:latin typeface="Montserrat" panose="00000600000000000000" charset="0"/>
                <a:cs typeface="Montserrat" panose="00000600000000000000" charset="0"/>
              </a:rPr>
              <a:t>content</a:t>
            </a:r>
            <a:r>
              <a:rPr>
                <a:latin typeface="Montserrat" panose="00000600000000000000" charset="0"/>
                <a:cs typeface="Montserrat" panose="00000600000000000000" charset="0"/>
              </a:rPr>
              <a:t> to get a chance to win prizes</a:t>
            </a:r>
            <a:endParaRPr>
              <a:latin typeface="Montserrat" panose="00000600000000000000" charset="0"/>
              <a:cs typeface="Montserrat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"/>
                            </p:stCondLst>
                            <p:childTnLst>
                              <p:par>
                                <p:cTn id="32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22" grpId="8" animBg="1" advAuto="0"/>
      <p:bldP spid="216" grpId="2" animBg="1" advAuto="0"/>
      <p:bldP spid="219" grpId="5" animBg="1" advAuto="0"/>
      <p:bldP spid="220" grpId="6" animBg="1" advAuto="0"/>
      <p:bldP spid="217" grpId="3" animBg="1" advAuto="0"/>
      <p:bldP spid="221" grpId="7" animBg="1" advAuto="0"/>
      <p:bldP spid="218" grpId="4" animBg="1" advAuto="0"/>
    </p:bldLst>
  </p:timing>
</p:sld>
</file>

<file path=ppt/theme/theme1.xml><?xml version="1.0" encoding="utf-8"?>
<a:theme xmlns:a="http://schemas.openxmlformats.org/drawingml/2006/main" name="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oodoo Powerpoint Template">
  <a:themeElements>
    <a:clrScheme name="Voodoo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blurRad="38100" dist="12700" dir="5400000" rotWithShape="0">
            <a:srgbClr val="000000">
              <a:alpha val="15000"/>
            </a:srgbClr>
          </a:outerShdw>
        </a:effectLst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2227</Words>
  <Application>WPS Presentation</Application>
  <PresentationFormat/>
  <Paragraphs>147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41" baseType="lpstr">
      <vt:lpstr>Arial</vt:lpstr>
      <vt:lpstr>SimSun</vt:lpstr>
      <vt:lpstr>Wingdings</vt:lpstr>
      <vt:lpstr>Helvetica</vt:lpstr>
      <vt:lpstr>Montserrat SemiBold</vt:lpstr>
      <vt:lpstr>Open Sans SemiBold</vt:lpstr>
      <vt:lpstr>Gubbi</vt:lpstr>
      <vt:lpstr>OpenSans-Bold</vt:lpstr>
      <vt:lpstr>Montserrat Bold</vt:lpstr>
      <vt:lpstr>Montserrat Black</vt:lpstr>
      <vt:lpstr>Calibri</vt:lpstr>
      <vt:lpstr>Trebuchet MS</vt:lpstr>
      <vt:lpstr>Gordita Regular</vt:lpstr>
      <vt:lpstr>Montserrat ExtraBold</vt:lpstr>
      <vt:lpstr>Gordita Black</vt:lpstr>
      <vt:lpstr>微软雅黑</vt:lpstr>
      <vt:lpstr>Arial Unicode MS</vt:lpstr>
      <vt:lpstr>Droid Sans Fallback</vt:lpstr>
      <vt:lpstr>MT Extra</vt:lpstr>
      <vt:lpstr>Times New Roman</vt:lpstr>
      <vt:lpstr>Montserrat</vt:lpstr>
      <vt:lpstr>Mitra Mono</vt:lpstr>
      <vt:lpstr>mry_KacstQurn</vt:lpstr>
      <vt:lpstr>Calibri</vt:lpstr>
      <vt:lpstr>Voodoo Powerpoint Template</vt:lpstr>
      <vt:lpstr>1_Voodoo Powerpoint Template</vt:lpstr>
      <vt:lpstr>Problem Statement</vt:lpstr>
      <vt:lpstr>Problem Statement(s)</vt:lpstr>
      <vt:lpstr>Our needs</vt:lpstr>
      <vt:lpstr>Where are Loyalty Programs already Prevalent?</vt:lpstr>
      <vt:lpstr>Why is it difficult to design loyalty program</vt:lpstr>
      <vt:lpstr>How are current recommendation systems broken?</vt:lpstr>
      <vt:lpstr>What we bring to the table?</vt:lpstr>
      <vt:lpstr>Fan identification</vt:lpstr>
      <vt:lpstr>Loyalty programme:</vt:lpstr>
      <vt:lpstr>PowerPoint 演示文稿</vt:lpstr>
      <vt:lpstr>How we Solve this Problem in Current Context?</vt:lpstr>
      <vt:lpstr>How we Solve this Problem in Current Context?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Statement(s)</dc:title>
  <dc:creator/>
  <cp:lastModifiedBy>abhaas</cp:lastModifiedBy>
  <cp:revision>1</cp:revision>
  <dcterms:created xsi:type="dcterms:W3CDTF">2019-12-15T10:47:30Z</dcterms:created>
  <dcterms:modified xsi:type="dcterms:W3CDTF">2019-12-15T10:47:30Z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